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13716000" cx="24384000"/>
  <p:notesSz cx="7010400" cy="9296400"/>
  <p:embeddedFontLst>
    <p:embeddedFont>
      <p:font typeface="Gill Sans"/>
      <p:regular r:id="rId39"/>
      <p:bold r:id="rId40"/>
    </p:embeddedFont>
    <p:embeddedFont>
      <p:font typeface="Century Gothic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62">
          <p15:clr>
            <a:srgbClr val="A4A3A4"/>
          </p15:clr>
        </p15:guide>
        <p15:guide id="2" orient="horz" pos="4320">
          <p15:clr>
            <a:srgbClr val="A4A3A4"/>
          </p15:clr>
        </p15:guide>
        <p15:guide id="3" orient="horz" pos="7631">
          <p15:clr>
            <a:srgbClr val="A4A3A4"/>
          </p15:clr>
        </p15:guide>
        <p15:guide id="4" orient="horz" pos="7858">
          <p15:clr>
            <a:srgbClr val="A4A3A4"/>
          </p15:clr>
        </p15:guide>
        <p15:guide id="5" orient="horz" pos="1190">
          <p15:clr>
            <a:srgbClr val="A4A3A4"/>
          </p15:clr>
        </p15:guide>
        <p15:guide id="6" pos="14575">
          <p15:clr>
            <a:srgbClr val="A4A3A4"/>
          </p15:clr>
        </p15:guide>
        <p15:guide id="7" pos="7680">
          <p15:clr>
            <a:srgbClr val="A4A3A4"/>
          </p15:clr>
        </p15:guide>
        <p15:guide id="8" pos="196">
          <p15:clr>
            <a:srgbClr val="A4A3A4"/>
          </p15:clr>
        </p15:guide>
        <p15:guide id="9" pos="468">
          <p15:clr>
            <a:srgbClr val="A4A3A4"/>
          </p15:clr>
        </p15:guide>
        <p15:guide id="10" pos="14801">
          <p15:clr>
            <a:srgbClr val="A4A3A4"/>
          </p15:clr>
        </p15:guide>
      </p15:sldGuideLst>
    </p:ext>
    <p:ext uri="{2D200454-40CA-4A62-9FC3-DE9A4176ACB9}">
      <p15:notesGuideLst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A8C00DA-27F2-4856-A0E6-A0C5BCB4A2EF}">
  <a:tblStyle styleId="{FA8C00DA-27F2-4856-A0E6-A0C5BCB4A2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62" orient="horz"/>
        <p:guide pos="4320" orient="horz"/>
        <p:guide pos="7631" orient="horz"/>
        <p:guide pos="7858" orient="horz"/>
        <p:guide pos="1190" orient="horz"/>
        <p:guide pos="14575"/>
        <p:guide pos="7680"/>
        <p:guide pos="196"/>
        <p:guide pos="468"/>
        <p:guide pos="14801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28" orient="horz"/>
        <p:guide pos="220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illSans-bold.fntdata"/><Relationship Id="rId20" Type="http://schemas.openxmlformats.org/officeDocument/2006/relationships/slide" Target="slides/slide14.xml"/><Relationship Id="rId42" Type="http://schemas.openxmlformats.org/officeDocument/2006/relationships/font" Target="fonts/CenturyGothic-bold.fntdata"/><Relationship Id="rId41" Type="http://schemas.openxmlformats.org/officeDocument/2006/relationships/font" Target="fonts/CenturyGothic-regular.fntdata"/><Relationship Id="rId22" Type="http://schemas.openxmlformats.org/officeDocument/2006/relationships/slide" Target="slides/slide16.xml"/><Relationship Id="rId44" Type="http://schemas.openxmlformats.org/officeDocument/2006/relationships/font" Target="fonts/CenturyGothic-boldItalic.fntdata"/><Relationship Id="rId21" Type="http://schemas.openxmlformats.org/officeDocument/2006/relationships/slide" Target="slides/slide15.xml"/><Relationship Id="rId43" Type="http://schemas.openxmlformats.org/officeDocument/2006/relationships/font" Target="fonts/CenturyGothic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GillSans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ableau.com/about/blog/2018/2/how-make-effective-bivariate-choropleth-maps-tableau-83121" TargetMode="External"/><Relationship Id="rId3" Type="http://schemas.openxmlformats.org/officeDocument/2006/relationships/hyperlink" Target="https://public.tableau.com/en-us/gallery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Welcome back to Data Society! We have a great class ahead of us today.</a:t>
            </a:r>
            <a:endParaRPr/>
          </a:p>
        </p:txBody>
      </p:sp>
      <p:sp>
        <p:nvSpPr>
          <p:cNvPr id="268" name="Google Shape;268;p1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10ae1f985c_0_2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210ae1f985c_0_2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g210ae1f985c_0_29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1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1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show how to recognize for which dimensions Tableau has automatically generated geospatial data.</a:t>
            </a:r>
            <a:endParaRPr/>
          </a:p>
        </p:txBody>
      </p:sp>
      <p:sp>
        <p:nvSpPr>
          <p:cNvPr id="360" name="Google Shape;360;p11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1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how to manually specify a certain data dimension (in this case, Country Name) as geospatial data.</a:t>
            </a:r>
            <a:endParaRPr/>
          </a:p>
        </p:txBody>
      </p:sp>
      <p:sp>
        <p:nvSpPr>
          <p:cNvPr id="374" name="Google Shape;374;p12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1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have students create a world population map based on the dataset. </a:t>
            </a:r>
            <a:r>
              <a:rPr b="1" lang="en-US"/>
              <a:t>WALK THROUGH</a:t>
            </a:r>
            <a:r>
              <a:rPr lang="en-US"/>
              <a:t> the process of creating this visualization.</a:t>
            </a:r>
            <a:endParaRPr/>
          </a:p>
        </p:txBody>
      </p:sp>
      <p:sp>
        <p:nvSpPr>
          <p:cNvPr id="386" name="Google Shape;386;p13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1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point out how the visualization highlights the missing population data we discovered much earlier in the course.</a:t>
            </a:r>
            <a:endParaRPr/>
          </a:p>
        </p:txBody>
      </p:sp>
      <p:sp>
        <p:nvSpPr>
          <p:cNvPr id="395" name="Google Shape;395;p14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15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begin making some changes to the color palette of the map.</a:t>
            </a:r>
            <a:endParaRPr/>
          </a:p>
        </p:txBody>
      </p:sp>
      <p:sp>
        <p:nvSpPr>
          <p:cNvPr id="407" name="Google Shape;407;p15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1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point out some of the other options Tableau offers when producing a map visualization.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p16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1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point out the options for overlays and background style that exist in the Map Layers submenu. </a:t>
            </a:r>
            <a:r>
              <a:rPr b="1" lang="en-US"/>
              <a:t>DIRECT</a:t>
            </a:r>
            <a:r>
              <a:rPr lang="en-US"/>
              <a:t> students to change the Background style and see how it affects the visualization.</a:t>
            </a:r>
            <a:endParaRPr/>
          </a:p>
        </p:txBody>
      </p:sp>
      <p:sp>
        <p:nvSpPr>
          <p:cNvPr id="429" name="Google Shape;429;p17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1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demonstrate some of the changes to the visualization that occur when manipulating the background. </a:t>
            </a:r>
            <a:r>
              <a:rPr b="1" lang="en-US"/>
              <a:t>ASK </a:t>
            </a:r>
            <a:r>
              <a:rPr lang="en-US"/>
              <a:t>students what impact changing the background has on their perception of the map. </a:t>
            </a:r>
            <a:r>
              <a:rPr b="1" lang="en-US"/>
              <a:t>COMMENT </a:t>
            </a:r>
            <a:r>
              <a:rPr lang="en-US"/>
              <a:t>on their responses.</a:t>
            </a:r>
            <a:endParaRPr/>
          </a:p>
        </p:txBody>
      </p:sp>
      <p:sp>
        <p:nvSpPr>
          <p:cNvPr id="441" name="Google Shape;441;p18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1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discuss the layer checkboxes that afford Tableau users fine-grained control over layers and visible geospatial data.</a:t>
            </a:r>
            <a:endParaRPr/>
          </a:p>
        </p:txBody>
      </p:sp>
      <p:sp>
        <p:nvSpPr>
          <p:cNvPr id="457" name="Google Shape;457;p19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recap the past couple of sessions, on functions in Tableau. </a:t>
            </a:r>
            <a:r>
              <a:rPr b="1" lang="en-US"/>
              <a:t>REMIND</a:t>
            </a:r>
            <a:r>
              <a:rPr lang="en-US"/>
              <a:t> students about the various uses of the functions in the first set. </a:t>
            </a:r>
            <a:r>
              <a:rPr b="1" lang="en-US"/>
              <a:t>SUGGEST</a:t>
            </a:r>
            <a:r>
              <a:rPr lang="en-US"/>
              <a:t> students read up on other categories of function as use-cases present themselves in their own work with data, especially in the categories in the second set (which we haven’t really covered).</a:t>
            </a:r>
            <a:endParaRPr/>
          </a:p>
        </p:txBody>
      </p:sp>
      <p:sp>
        <p:nvSpPr>
          <p:cNvPr id="274" name="Google Shape;274;p2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2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demonstrate how zooming in to an area changes the available layers (based on the granularity of the available data).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9" name="Google Shape;469;p20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10ae1f985c_0_1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210ae1f985c_0_1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0" name="Google Shape;480;g210ae1f985c_0_19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0e60a90b39_0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20e60a90b39_0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how to manually specify a certain data dimension (in this case, City Name) as geospatial data.</a:t>
            </a:r>
            <a:endParaRPr/>
          </a:p>
        </p:txBody>
      </p:sp>
      <p:sp>
        <p:nvSpPr>
          <p:cNvPr id="490" name="Google Shape;490;g20e60a90b39_0_0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0e60a90b39_0_1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20e60a90b39_0_1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modify the visualization to focus on city populations (rather than country populations). </a:t>
            </a:r>
            <a:r>
              <a:rPr b="1" lang="en-US"/>
              <a:t>WALK THROUGH</a:t>
            </a:r>
            <a:r>
              <a:rPr lang="en-US"/>
              <a:t> how to produce the visualization on the slide. </a:t>
            </a:r>
            <a:r>
              <a:rPr b="1" lang="en-US"/>
              <a:t>ASK </a:t>
            </a:r>
            <a:r>
              <a:rPr lang="en-US"/>
              <a:t>students what seems strange or unusual about the resulting visualization and </a:t>
            </a:r>
            <a:r>
              <a:rPr b="1" lang="en-US"/>
              <a:t>COMMENT</a:t>
            </a:r>
            <a:r>
              <a:rPr lang="en-US"/>
              <a:t> on their responses.</a:t>
            </a:r>
            <a:endParaRPr/>
          </a:p>
        </p:txBody>
      </p:sp>
      <p:sp>
        <p:nvSpPr>
          <p:cNvPr id="504" name="Google Shape;504;g20e60a90b39_0_13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0e60a90b39_0_2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show how Tableau users can get more information about missing geospatial data values at a specified level of granularity.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" name="Google Shape;512;g20e60a90b39_0_21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0e60a90b39_0_3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discuss how to troubleshoot working with missing geospatial data, first by making sure that the values are associated with the appropriate dataset / level of granularity. </a:t>
            </a:r>
            <a:r>
              <a:rPr b="1" lang="en-US"/>
              <a:t>WALK THROUGH</a:t>
            </a:r>
            <a:r>
              <a:rPr lang="en-US"/>
              <a:t> how to associate the city data with country codes.</a:t>
            </a:r>
            <a:endParaRPr/>
          </a:p>
        </p:txBody>
      </p:sp>
      <p:sp>
        <p:nvSpPr>
          <p:cNvPr id="524" name="Google Shape;524;g20e60a90b39_0_3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0e60a90b39_0_4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categorize the two remaining issues to be rectified in the city data: Ambiguous and Unrecognized matching locations.</a:t>
            </a:r>
            <a:endParaRPr/>
          </a:p>
        </p:txBody>
      </p:sp>
      <p:sp>
        <p:nvSpPr>
          <p:cNvPr id="535" name="Google Shape;535;g20e60a90b39_0_4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0e60a90b39_0_5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outline how to begin fixing ambiguous issues, if possible.</a:t>
            </a:r>
            <a:endParaRPr/>
          </a:p>
        </p:txBody>
      </p:sp>
      <p:sp>
        <p:nvSpPr>
          <p:cNvPr id="544" name="Google Shape;544;g20e60a90b39_0_5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0e60a90b39_0_5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outline how to begin fixing unrecognized issues, if possible.</a:t>
            </a:r>
            <a:endParaRPr/>
          </a:p>
        </p:txBody>
      </p:sp>
      <p:sp>
        <p:nvSpPr>
          <p:cNvPr id="552" name="Google Shape;552;g20e60a90b39_0_5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4" name="Google Shape;564;p21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introduce a dashboard that spotlights geospatial data. </a:t>
            </a:r>
            <a:r>
              <a:rPr b="1" lang="en-US"/>
              <a:t>ASK</a:t>
            </a:r>
            <a:r>
              <a:rPr lang="en-US"/>
              <a:t> students the question on the slide, then </a:t>
            </a:r>
            <a:r>
              <a:rPr b="1" lang="en-US"/>
              <a:t>COMMENT </a:t>
            </a:r>
            <a:r>
              <a:rPr lang="en-US"/>
              <a:t>on responses. You may also want to </a:t>
            </a:r>
            <a:r>
              <a:rPr b="1" lang="en-US"/>
              <a:t>COMMENT</a:t>
            </a:r>
            <a:r>
              <a:rPr lang="en-US"/>
              <a:t> on some of the choices that have been made: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Optional additional questions: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How could the geospatial </a:t>
            </a:r>
            <a:r>
              <a:rPr lang="en-US"/>
              <a:t>visualization</a:t>
            </a:r>
            <a:r>
              <a:rPr lang="en-US"/>
              <a:t> be improved?</a:t>
            </a:r>
            <a:endParaRPr/>
          </a:p>
        </p:txBody>
      </p:sp>
      <p:sp>
        <p:nvSpPr>
          <p:cNvPr id="285" name="Google Shape;285;p3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2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0" name="Google Shape;570;p22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10ae1f985c_0_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g210ae1f985c_0_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7" name="Google Shape;577;g210ae1f985c_0_9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4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8" name="Google Shape;588;p45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10ae1f985c_0_3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10ae1f985c_0_3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g210ae1f985c_0_38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introduce the value of mapping, i.e. visually representing spatial data.</a:t>
            </a:r>
            <a:endParaRPr/>
          </a:p>
        </p:txBody>
      </p:sp>
      <p:sp>
        <p:nvSpPr>
          <p:cNvPr id="303" name="Google Shape;303;p5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discuss the advantages of visualizing geospatial data in Tableau.</a:t>
            </a:r>
            <a:endParaRPr/>
          </a:p>
        </p:txBody>
      </p:sp>
      <p:sp>
        <p:nvSpPr>
          <p:cNvPr id="313" name="Google Shape;313;p6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provide some possible use-cases for geospatial visualization. </a:t>
            </a:r>
            <a:r>
              <a:rPr b="1" lang="en-US"/>
              <a:t>RECOMMEND</a:t>
            </a:r>
            <a:r>
              <a:rPr lang="en-US"/>
              <a:t> students spend some time perusing the gallery of chloropleth maps at the following link: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https://www.tableau.com/about/blog/2018/2/how-make-effective-bivariate-choropleth-maps-tableau-83121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Feel free to showcase additional mapping projects via the Tableau gallery: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https://public.tableau.com/en-us/gallery</a:t>
            </a:r>
            <a:r>
              <a:rPr lang="en-US"/>
              <a:t> </a:t>
            </a:r>
            <a:endParaRPr/>
          </a:p>
        </p:txBody>
      </p:sp>
      <p:sp>
        <p:nvSpPr>
          <p:cNvPr id="322" name="Google Shape;322;p7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point out how Tableau attempts to generate lat/long coordinates for geospatial data. </a:t>
            </a:r>
            <a:r>
              <a:rPr b="1" lang="en-US"/>
              <a:t>POINT OUT</a:t>
            </a:r>
            <a:r>
              <a:rPr lang="en-US"/>
              <a:t> that, as with its other auto-fill features, there’s often some work to do to clean the data and fill in missing values.</a:t>
            </a:r>
            <a:endParaRPr/>
          </a:p>
        </p:txBody>
      </p:sp>
      <p:sp>
        <p:nvSpPr>
          <p:cNvPr id="333" name="Google Shape;333;p8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remind students to save their work.</a:t>
            </a:r>
            <a:endParaRPr/>
          </a:p>
        </p:txBody>
      </p:sp>
      <p:sp>
        <p:nvSpPr>
          <p:cNvPr id="343" name="Google Shape;343;p9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s://goo.gl/maps/kBUSowm8acoNevJ4A" TargetMode="External"/><Relationship Id="rId4" Type="http://schemas.openxmlformats.org/officeDocument/2006/relationships/hyperlink" Target="https://goo.gl/maps/kBUSowm8acoNevJ4A" TargetMode="External"/><Relationship Id="rId5" Type="http://schemas.openxmlformats.org/officeDocument/2006/relationships/hyperlink" Target="https://goo.gl/maps/kBUSowm8acoNevJ4A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1144200" y="7701025"/>
            <a:ext cx="11673300" cy="4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64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9pPr>
          </a:lstStyle>
          <a:p/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-931" l="0" r="0" t="-1484"/>
          <a:stretch/>
        </p:blipFill>
        <p:spPr>
          <a:xfrm>
            <a:off x="12817402" y="1958940"/>
            <a:ext cx="10828799" cy="1025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202" y="6504666"/>
            <a:ext cx="10828824" cy="854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this course">
  <p:cSld name="About this cours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" name="Google Shape;7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742831" y="3314742"/>
            <a:ext cx="7226830" cy="91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1"/>
          <p:cNvSpPr txBox="1"/>
          <p:nvPr/>
        </p:nvSpPr>
        <p:spPr>
          <a:xfrm>
            <a:off x="831200" y="1068660"/>
            <a:ext cx="92103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About the course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>
            <a:off x="831198" y="3314740"/>
            <a:ext cx="12970500" cy="912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your instructor">
  <p:cSld name="Meet your instructor">
    <p:bg>
      <p:bgPr>
        <a:solidFill>
          <a:srgbClr val="422772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12"/>
          <p:cNvSpPr txBox="1"/>
          <p:nvPr/>
        </p:nvSpPr>
        <p:spPr>
          <a:xfrm>
            <a:off x="812776" y="1070242"/>
            <a:ext cx="6007200" cy="4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Century Gothic"/>
              <a:buNone/>
            </a:pPr>
            <a:r>
              <a:rPr b="1" i="0" lang="en-US" sz="7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Meet your instructor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2"/>
          <p:cNvSpPr txBox="1"/>
          <p:nvPr/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24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2"/>
          <p:cNvSpPr/>
          <p:nvPr/>
        </p:nvSpPr>
        <p:spPr>
          <a:xfrm>
            <a:off x="7964616" y="384904"/>
            <a:ext cx="14819100" cy="13337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" name="Google Shape;80;p12"/>
          <p:cNvSpPr/>
          <p:nvPr/>
        </p:nvSpPr>
        <p:spPr>
          <a:xfrm>
            <a:off x="7256014" y="-252840"/>
            <a:ext cx="16236000" cy="146124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12"/>
          <p:cNvSpPr/>
          <p:nvPr/>
        </p:nvSpPr>
        <p:spPr>
          <a:xfrm>
            <a:off x="679614" y="6273344"/>
            <a:ext cx="3137700" cy="282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p12"/>
          <p:cNvSpPr/>
          <p:nvPr/>
        </p:nvSpPr>
        <p:spPr>
          <a:xfrm>
            <a:off x="1137544" y="6444254"/>
            <a:ext cx="6890700" cy="6201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900"/>
              <a:buFont typeface="Century Gothic"/>
              <a:buNone/>
            </a:pPr>
            <a:r>
              <a:rPr b="0" i="0" lang="en-US" sz="1900" u="none" cap="none" strike="noStrike">
                <a:solidFill>
                  <a:srgbClr val="FF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Cover with image; right-click and select clipping mask - circle</a:t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12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>
            <a:off x="10188576" y="4848226"/>
            <a:ext cx="10217100" cy="6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2" type="body"/>
          </p:nvPr>
        </p:nvSpPr>
        <p:spPr>
          <a:xfrm>
            <a:off x="10188576" y="2689226"/>
            <a:ext cx="10217100" cy="16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 i="1" sz="5600"/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st practices for virtual learning">
  <p:cSld name="Best practices for virtual learning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18148834" y="2470926"/>
            <a:ext cx="10352100" cy="9331500"/>
          </a:xfrm>
          <a:prstGeom prst="ellipse">
            <a:avLst/>
          </a:prstGeom>
          <a:noFill/>
          <a:ln cap="flat" cmpd="sng" w="38100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19704866" y="3650338"/>
            <a:ext cx="7695900" cy="6937200"/>
          </a:xfrm>
          <a:prstGeom prst="ellipse">
            <a:avLst/>
          </a:prstGeom>
          <a:noFill/>
          <a:ln cap="flat" cmpd="sng" w="38100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831200" y="3430956"/>
            <a:ext cx="16438200" cy="81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spAutoFit/>
          </a:bodyPr>
          <a:lstStyle/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 a quiet place, free of as many distractions as possible. Headphones are recommended.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Stay on mute unless you are speaking.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Remove or silence alerts from cell phones, e-mail pop-ups, etc.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Participate in activities and ask questions. This will be interactive!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Give your honest feedback so we can troubleshoot problems and improve the course.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831200" y="1068660"/>
            <a:ext cx="160851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Best practices for virtual learning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s materials">
  <p:cSld name="Class material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14558758" y="3648534"/>
            <a:ext cx="9047700" cy="8155800"/>
          </a:xfrm>
          <a:prstGeom prst="ellipse">
            <a:avLst/>
          </a:pr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11785600" y="1490452"/>
            <a:ext cx="6890700" cy="6201600"/>
          </a:xfrm>
          <a:prstGeom prst="ellipse">
            <a:avLst/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None/>
            </a:pPr>
            <a:r>
              <a:t/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11243100" y="6858000"/>
            <a:ext cx="5216100" cy="469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None/>
            </a:pPr>
            <a:r>
              <a:t/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831200" y="2887578"/>
            <a:ext cx="10458600" cy="9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000"/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98" name="Google Shape;98;p14"/>
          <p:cNvSpPr/>
          <p:nvPr>
            <p:ph idx="2" type="pic"/>
          </p:nvPr>
        </p:nvSpPr>
        <p:spPr>
          <a:xfrm>
            <a:off x="12192000" y="7208800"/>
            <a:ext cx="6014100" cy="387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14"/>
          <p:cNvSpPr/>
          <p:nvPr>
            <p:ph idx="3" type="pic"/>
          </p:nvPr>
        </p:nvSpPr>
        <p:spPr>
          <a:xfrm>
            <a:off x="16279742" y="3383318"/>
            <a:ext cx="4468200" cy="548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14"/>
          <p:cNvSpPr txBox="1"/>
          <p:nvPr/>
        </p:nvSpPr>
        <p:spPr>
          <a:xfrm>
            <a:off x="831200" y="1068660"/>
            <a:ext cx="160851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 materials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>
            <a:off x="0" y="2805624"/>
            <a:ext cx="24384000" cy="969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-3083758" y="8501984"/>
            <a:ext cx="12917700" cy="11644200"/>
          </a:xfrm>
          <a:prstGeom prst="ellipse">
            <a:avLst/>
          </a:prstGeom>
          <a:noFill/>
          <a:ln cap="flat" cmpd="sng" w="38100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18876648" y="-3778710"/>
            <a:ext cx="8896200" cy="8019300"/>
          </a:xfrm>
          <a:prstGeom prst="ellipse">
            <a:avLst/>
          </a:prstGeom>
          <a:noFill/>
          <a:ln cap="flat" cmpd="sng" w="38100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831200" y="1068660"/>
            <a:ext cx="160851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5"/>
          <p:cNvSpPr txBox="1"/>
          <p:nvPr>
            <p:ph idx="1" type="body"/>
          </p:nvPr>
        </p:nvSpPr>
        <p:spPr>
          <a:xfrm>
            <a:off x="12779274" y="2983832"/>
            <a:ext cx="10723500" cy="924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2" type="body"/>
          </p:nvPr>
        </p:nvSpPr>
        <p:spPr>
          <a:xfrm>
            <a:off x="831198" y="2983834"/>
            <a:ext cx="10723500" cy="924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marker I">
  <p:cSld name="Section marker I">
    <p:bg>
      <p:bgPr>
        <a:solidFill>
          <a:schemeClr val="dk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1301750" y="5736358"/>
            <a:ext cx="9928200" cy="22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100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12" name="Google Shape;112;p16"/>
          <p:cNvSpPr/>
          <p:nvPr/>
        </p:nvSpPr>
        <p:spPr>
          <a:xfrm>
            <a:off x="11495622" y="1856158"/>
            <a:ext cx="9047700" cy="8155800"/>
          </a:xfrm>
          <a:prstGeom prst="ellipse">
            <a:avLst/>
          </a:pr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15645998" y="5793818"/>
            <a:ext cx="6890700" cy="6201600"/>
          </a:xfrm>
          <a:prstGeom prst="ellipse">
            <a:avLst/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None/>
            </a:pPr>
            <a:r>
              <a:t/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612200" y="7573002"/>
            <a:ext cx="958152" cy="264313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18"/>
          <p:cNvSpPr txBox="1"/>
          <p:nvPr>
            <p:ph type="title"/>
          </p:nvPr>
        </p:nvSpPr>
        <p:spPr>
          <a:xfrm>
            <a:off x="831200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Title and 2 column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95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indent="-495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indent="-495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indent="-495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indent="-495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indent="-495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indent="-495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indent="-495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indent="-495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124" name="Google Shape;124;p19"/>
          <p:cNvSpPr txBox="1"/>
          <p:nvPr>
            <p:ph idx="2" type="body"/>
          </p:nvPr>
        </p:nvSpPr>
        <p:spPr>
          <a:xfrm>
            <a:off x="128864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95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indent="-495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indent="-495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indent="-495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indent="-495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indent="-495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indent="-495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indent="-495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indent="-495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125" name="Google Shape;125;p19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 (RH gray)">
  <p:cSld name="Title and 2 columns (RH gray)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/>
          <p:nvPr/>
        </p:nvSpPr>
        <p:spPr>
          <a:xfrm>
            <a:off x="12192000" y="-334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30" name="Google Shape;130;p20"/>
          <p:cNvSpPr txBox="1"/>
          <p:nvPr>
            <p:ph idx="2" type="body"/>
          </p:nvPr>
        </p:nvSpPr>
        <p:spPr>
          <a:xfrm>
            <a:off x="128864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31" name="Google Shape;131;p20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713595" y="490134"/>
            <a:ext cx="1222440" cy="9446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half-slide text">
  <p:cSld name="One column half-slide tex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95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indent="-495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indent="-495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indent="-495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indent="-495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indent="-495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indent="-495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indent="-495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indent="-495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half-slide text (RH gray)">
  <p:cSld name="One column half-slide text (RH gray)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>
            <a:off x="12192000" y="-334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38" name="Google Shape;138;p21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713595" y="490134"/>
            <a:ext cx="1222440" cy="94464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subtitled columns">
  <p:cSld name="Title and 2 subtitled columns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831200" y="4257676"/>
            <a:ext cx="10666500" cy="7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44" name="Google Shape;144;p22"/>
          <p:cNvSpPr txBox="1"/>
          <p:nvPr>
            <p:ph idx="2" type="body"/>
          </p:nvPr>
        </p:nvSpPr>
        <p:spPr>
          <a:xfrm>
            <a:off x="12886400" y="4257672"/>
            <a:ext cx="10666500" cy="7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45" name="Google Shape;145;p22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/>
        </p:nvSpPr>
        <p:spPr>
          <a:xfrm>
            <a:off x="12844022" y="2163226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t/>
            </a:r>
            <a:endParaRPr b="1" i="0" sz="3600" u="none" cap="none" strike="noStrik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" name="Google Shape;147;p22"/>
          <p:cNvSpPr txBox="1"/>
          <p:nvPr>
            <p:ph idx="3" type="body"/>
          </p:nvPr>
        </p:nvSpPr>
        <p:spPr>
          <a:xfrm>
            <a:off x="12844138" y="3009300"/>
            <a:ext cx="10708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48" name="Google Shape;148;p22"/>
          <p:cNvSpPr txBox="1"/>
          <p:nvPr/>
        </p:nvSpPr>
        <p:spPr>
          <a:xfrm>
            <a:off x="831198" y="2709706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t/>
            </a:r>
            <a:endParaRPr b="1" i="0" sz="3600" u="none" cap="none" strike="noStrik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" name="Google Shape;149;p22"/>
          <p:cNvSpPr txBox="1"/>
          <p:nvPr>
            <p:ph idx="4" type="body"/>
          </p:nvPr>
        </p:nvSpPr>
        <p:spPr>
          <a:xfrm>
            <a:off x="831206" y="3036510"/>
            <a:ext cx="10708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st Facts">
  <p:cSld name="Fast Facts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811800" y="4188306"/>
            <a:ext cx="9210300" cy="39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9pPr>
          </a:lstStyle>
          <a:p/>
        </p:txBody>
      </p:sp>
      <p:sp>
        <p:nvSpPr>
          <p:cNvPr id="152" name="Google Shape;152;p23"/>
          <p:cNvSpPr txBox="1"/>
          <p:nvPr>
            <p:ph idx="1" type="subTitle"/>
          </p:nvPr>
        </p:nvSpPr>
        <p:spPr>
          <a:xfrm>
            <a:off x="811800" y="8374744"/>
            <a:ext cx="92103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9pPr>
          </a:lstStyle>
          <a:p/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23"/>
          <p:cNvSpPr txBox="1"/>
          <p:nvPr>
            <p:ph idx="2" type="subTitle"/>
          </p:nvPr>
        </p:nvSpPr>
        <p:spPr>
          <a:xfrm>
            <a:off x="811800" y="3969066"/>
            <a:ext cx="105072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55" name="Google Shape;155;p23"/>
          <p:cNvSpPr/>
          <p:nvPr/>
        </p:nvSpPr>
        <p:spPr>
          <a:xfrm>
            <a:off x="11495200" y="1879692"/>
            <a:ext cx="11097600" cy="10003800"/>
          </a:xfrm>
          <a:prstGeom prst="ellipse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11495200" y="-7579314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imonial template">
  <p:cSld name="Testimonial template">
    <p:bg>
      <p:bgPr>
        <a:solidFill>
          <a:srgbClr val="422872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814170" y="2040060"/>
            <a:ext cx="6007200" cy="4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7964616" y="384904"/>
            <a:ext cx="14819100" cy="13337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24"/>
          <p:cNvSpPr/>
          <p:nvPr/>
        </p:nvSpPr>
        <p:spPr>
          <a:xfrm>
            <a:off x="7256014" y="-252840"/>
            <a:ext cx="16236000" cy="146124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1117934" y="7076908"/>
            <a:ext cx="3137700" cy="282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5" name="Google Shape;165;p24"/>
          <p:cNvSpPr txBox="1"/>
          <p:nvPr>
            <p:ph idx="1" type="subTitle"/>
          </p:nvPr>
        </p:nvSpPr>
        <p:spPr>
          <a:xfrm>
            <a:off x="878400" y="1252200"/>
            <a:ext cx="111552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66" name="Google Shape;16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06530" y="3182414"/>
            <a:ext cx="1608742" cy="97314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>
            <p:ph idx="2" type="title"/>
          </p:nvPr>
        </p:nvSpPr>
        <p:spPr>
          <a:xfrm>
            <a:off x="11682534" y="2770620"/>
            <a:ext cx="9008700" cy="50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b="0" i="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9pPr>
          </a:lstStyle>
          <a:p/>
        </p:txBody>
      </p:sp>
      <p:sp>
        <p:nvSpPr>
          <p:cNvPr id="168" name="Google Shape;168;p24"/>
          <p:cNvSpPr txBox="1"/>
          <p:nvPr>
            <p:ph idx="3" type="subTitle"/>
          </p:nvPr>
        </p:nvSpPr>
        <p:spPr>
          <a:xfrm>
            <a:off x="13592534" y="10033260"/>
            <a:ext cx="100113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3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24"/>
          <p:cNvSpPr txBox="1"/>
          <p:nvPr>
            <p:ph idx="4" type="subTitle"/>
          </p:nvPr>
        </p:nvSpPr>
        <p:spPr>
          <a:xfrm>
            <a:off x="13627200" y="10634940"/>
            <a:ext cx="56001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31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24"/>
          <p:cNvSpPr/>
          <p:nvPr/>
        </p:nvSpPr>
        <p:spPr>
          <a:xfrm>
            <a:off x="11682534" y="10117980"/>
            <a:ext cx="1527900" cy="149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700"/>
              <a:buFont typeface="Century Gothic"/>
              <a:buNone/>
            </a:pPr>
            <a:r>
              <a:rPr b="0" i="0" lang="en-US" sz="1700" u="none" cap="none" strike="noStrike">
                <a:solidFill>
                  <a:srgbClr val="FF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Cover with image</a:t>
            </a:r>
            <a:endParaRPr b="0" i="0" sz="17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1575866" y="7247820"/>
            <a:ext cx="3301500" cy="2971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900"/>
              <a:buFont typeface="Century Gothic"/>
              <a:buNone/>
            </a:pPr>
            <a:r>
              <a:rPr b="0" i="0" lang="en-US" sz="1900" u="none" cap="none" strike="noStrike">
                <a:solidFill>
                  <a:srgbClr val="FF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Cover with image; right-click and select clipping mask - circle</a:t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cussion">
  <p:cSld name="Discussion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Icon&#10;&#10;Description automatically generated" id="175" name="Google Shape;17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28650" y="1358096"/>
            <a:ext cx="10590700" cy="105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831200" y="3278544"/>
            <a:ext cx="10083900" cy="91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78" name="Google Shape;178;p25"/>
          <p:cNvSpPr/>
          <p:nvPr/>
        </p:nvSpPr>
        <p:spPr>
          <a:xfrm>
            <a:off x="11495200" y="-7579314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" name="Google Shape;179;p25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/>
        </p:nvSpPr>
        <p:spPr>
          <a:xfrm>
            <a:off x="13268972" y="9040810"/>
            <a:ext cx="7572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Note: </a:t>
            </a:r>
            <a:r>
              <a:rPr b="0" i="0" lang="en-US" sz="3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slide is not visible once you’re in a breakout room.</a:t>
            </a:r>
            <a:endParaRPr b="0" i="0" sz="3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cussion II">
  <p:cSld name="Discussion II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/>
          <p:nvPr/>
        </p:nvSpPr>
        <p:spPr>
          <a:xfrm>
            <a:off x="-734" y="0"/>
            <a:ext cx="16791600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2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p26"/>
          <p:cNvSpPr txBox="1"/>
          <p:nvPr/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24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" name="Google Shape;185;p26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831200" y="3073268"/>
            <a:ext cx="1546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87" name="Google Shape;187;p26"/>
          <p:cNvSpPr txBox="1"/>
          <p:nvPr>
            <p:ph idx="2" type="body"/>
          </p:nvPr>
        </p:nvSpPr>
        <p:spPr>
          <a:xfrm>
            <a:off x="17320005" y="8135986"/>
            <a:ext cx="59118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200">
                <a:solidFill>
                  <a:schemeClr val="dk1"/>
                </a:solidFill>
              </a:defRPr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200"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200"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200"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2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pic>
        <p:nvPicPr>
          <p:cNvPr descr="Icon&#10;&#10;Description automatically generated" id="188" name="Google Shape;18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30530" y="2820484"/>
            <a:ext cx="5090795" cy="5090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t question">
  <p:cSld name="Chat question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12886400" y="3073268"/>
            <a:ext cx="10666500" cy="3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92" name="Google Shape;192;p27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pic>
        <p:nvPicPr>
          <p:cNvPr descr="Icon&#10;&#10;Description automatically generated" id="193" name="Google Shape;19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10134" y="6819834"/>
            <a:ext cx="5614682" cy="561468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>
            <p:ph idx="2" type="body"/>
          </p:nvPr>
        </p:nvSpPr>
        <p:spPr>
          <a:xfrm>
            <a:off x="832778" y="3074352"/>
            <a:ext cx="10664700" cy="9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95" name="Google Shape;195;p27"/>
          <p:cNvSpPr txBox="1"/>
          <p:nvPr/>
        </p:nvSpPr>
        <p:spPr>
          <a:xfrm>
            <a:off x="831200" y="12568370"/>
            <a:ext cx="5011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Fundamentals of Data Literacy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">
  <p:cSld name="Activit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/>
        </p:nvSpPr>
        <p:spPr>
          <a:xfrm>
            <a:off x="20686458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-2" y="0"/>
            <a:ext cx="18895500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9" name="Google Shape;199;p2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con&#10;&#10;Description automatically generated" id="200" name="Google Shape;20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194120" y="4426852"/>
            <a:ext cx="4862295" cy="4862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832778" y="3074352"/>
            <a:ext cx="17226600" cy="9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type="title"/>
          </p:nvPr>
        </p:nvSpPr>
        <p:spPr>
          <a:xfrm>
            <a:off x="831200" y="1056872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03" name="Google Shape;203;p28"/>
          <p:cNvSpPr txBox="1"/>
          <p:nvPr/>
        </p:nvSpPr>
        <p:spPr>
          <a:xfrm>
            <a:off x="831200" y="12568370"/>
            <a:ext cx="5011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Fundamentals of Data Literacy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">
  <p:cSld name="Video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831200" y="1163448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06" name="Google Shape;206;p2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-5255726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Icon&#10;&#10;Description automatically generated" id="208" name="Google Shape;20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3842" y="2646396"/>
            <a:ext cx="10296315" cy="1029631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/>
          <p:nvPr/>
        </p:nvSpPr>
        <p:spPr>
          <a:xfrm>
            <a:off x="19343413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">
  <p:cSld name="Brea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831200" y="609444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12" name="Google Shape;212;p3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p30"/>
          <p:cNvSpPr txBox="1"/>
          <p:nvPr>
            <p:ph idx="1" type="subTitle"/>
          </p:nvPr>
        </p:nvSpPr>
        <p:spPr>
          <a:xfrm>
            <a:off x="831200" y="7683690"/>
            <a:ext cx="92103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i="1" sz="5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9pPr>
          </a:lstStyle>
          <a:p/>
        </p:txBody>
      </p:sp>
      <p:pic>
        <p:nvPicPr>
          <p:cNvPr descr="Icon&#10;&#10;Description automatically generated" id="214" name="Google Shape;21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042160" y="1856160"/>
            <a:ext cx="10003679" cy="1000367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/>
          <p:nvPr/>
        </p:nvSpPr>
        <p:spPr>
          <a:xfrm>
            <a:off x="11495200" y="-8479200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6" name="Google Shape;216;p30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1 column">
  <p:cSld name="Title and 1 colum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95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indent="-495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indent="-495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indent="-495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indent="-495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indent="-495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indent="-495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indent="-495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indent="-495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">
  <p:cSld name="Conclusion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986592" y="78018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20" name="Google Shape;220;p3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2">
            <a:alphaModFix/>
          </a:blip>
          <a:srcRect b="-931" l="0" r="0" t="-1484"/>
          <a:stretch/>
        </p:blipFill>
        <p:spPr>
          <a:xfrm>
            <a:off x="12817402" y="1958940"/>
            <a:ext cx="10828799" cy="1025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202" y="6504666"/>
            <a:ext cx="10828824" cy="854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" name="Google Shape;225;p32"/>
          <p:cNvSpPr txBox="1"/>
          <p:nvPr/>
        </p:nvSpPr>
        <p:spPr>
          <a:xfrm>
            <a:off x="7925528" y="4553802"/>
            <a:ext cx="10653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650" lIns="219400" spcFirstLastPara="1" rIns="219400" wrap="square" tIns="1096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6700" u="none" cap="none" strike="noStrike">
                <a:solidFill>
                  <a:srgbClr val="26114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you!</a:t>
            </a:r>
            <a:endParaRPr b="1" i="0" sz="2900" u="none" cap="none" strike="noStrike">
              <a:solidFill>
                <a:srgbClr val="26114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32"/>
          <p:cNvSpPr/>
          <p:nvPr/>
        </p:nvSpPr>
        <p:spPr>
          <a:xfrm>
            <a:off x="-12744934" y="-9965666"/>
            <a:ext cx="19506300" cy="195063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7" name="Google Shape;227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3682" y="1353200"/>
            <a:ext cx="4473198" cy="40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 txBox="1"/>
          <p:nvPr/>
        </p:nvSpPr>
        <p:spPr>
          <a:xfrm>
            <a:off x="7925630" y="7700866"/>
            <a:ext cx="11229600" cy="51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650" lIns="219400" spcFirstLastPara="1" rIns="219400" wrap="square" tIns="109650">
            <a:spAutoFit/>
          </a:bodyPr>
          <a:lstStyle/>
          <a:p>
            <a:pPr indent="0" lvl="0" marL="0" marR="736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B72"/>
              </a:buClr>
              <a:buSzPts val="3100"/>
              <a:buFont typeface="Century Gothic"/>
              <a:buNone/>
            </a:pPr>
            <a:r>
              <a:rPr b="0" i="0" lang="en-US" sz="31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hello@datasociety.com</a:t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736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22B72"/>
              </a:buClr>
              <a:buSzPts val="3100"/>
              <a:buFont typeface="Century Gothic"/>
              <a:buNone/>
            </a:pPr>
            <a:r>
              <a:rPr b="0" i="0" lang="en-US" sz="3100" u="none" cap="none" strike="noStrike">
                <a:solidFill>
                  <a:srgbClr val="422B72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1100 15th St. NW, Floor 4</a:t>
            </a:r>
            <a:br>
              <a:rPr b="0" i="0" lang="en-US" sz="3100" u="none" cap="none" strike="noStrike">
                <a:solidFill>
                  <a:srgbClr val="422B72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b="0" i="0" lang="en-US" sz="3100" u="none" cap="none" strike="noStrike">
                <a:solidFill>
                  <a:srgbClr val="422B72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Washington, D.C. 20005</a:t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736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22B72"/>
              </a:buClr>
              <a:buSzPts val="3100"/>
              <a:buFont typeface="Century Gothic"/>
              <a:buNone/>
            </a:pPr>
            <a:r>
              <a:rPr b="0" i="0" lang="en-US" sz="31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(202)600-9635</a:t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22B72"/>
              </a:buClr>
              <a:buSzPts val="3100"/>
              <a:buFont typeface="Century Gothic"/>
              <a:buNone/>
            </a:pPr>
            <a:r>
              <a:rPr b="1" i="0" lang="en-US" sz="31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datasociety.com</a:t>
            </a:r>
            <a:endParaRPr b="1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736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entury Gothic"/>
              <a:buNone/>
            </a:pPr>
            <a:r>
              <a:t/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736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entury Gothic"/>
              <a:buNone/>
            </a:pPr>
            <a:r>
              <a:t/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s">
  <p:cSld name="Icon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/>
        </p:nvSpPr>
        <p:spPr>
          <a:xfrm>
            <a:off x="7283044" y="8451694"/>
            <a:ext cx="3846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Chat question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3"/>
          <p:cNvSpPr txBox="1"/>
          <p:nvPr/>
        </p:nvSpPr>
        <p:spPr>
          <a:xfrm>
            <a:off x="12753764" y="8451694"/>
            <a:ext cx="491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Knowledge check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3"/>
          <p:cNvSpPr txBox="1"/>
          <p:nvPr/>
        </p:nvSpPr>
        <p:spPr>
          <a:xfrm>
            <a:off x="18947872" y="8451694"/>
            <a:ext cx="454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Exercise / activity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3"/>
          <p:cNvSpPr txBox="1"/>
          <p:nvPr/>
        </p:nvSpPr>
        <p:spPr>
          <a:xfrm>
            <a:off x="251956" y="8451694"/>
            <a:ext cx="575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Discussion / breakout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3"/>
          <p:cNvSpPr txBox="1"/>
          <p:nvPr/>
        </p:nvSpPr>
        <p:spPr>
          <a:xfrm>
            <a:off x="481576" y="1190646"/>
            <a:ext cx="2126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General icon set I – copy icons into new slides as necessary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&#10;&#10;Description automatically generated" id="235" name="Google Shape;23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1576" y="3060500"/>
            <a:ext cx="5272760" cy="5272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36" name="Google Shape;23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74750" y="3231458"/>
            <a:ext cx="5272760" cy="5272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37" name="Google Shape;23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57664" y="3178934"/>
            <a:ext cx="5272760" cy="5272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38" name="Google Shape;23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8660" y="3231458"/>
            <a:ext cx="5272760" cy="527276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3"/>
          <p:cNvSpPr txBox="1"/>
          <p:nvPr>
            <p:ph idx="12" type="sldNum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cons">
  <p:cSld name="1_Icons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/>
        </p:nvSpPr>
        <p:spPr>
          <a:xfrm>
            <a:off x="7457230" y="8451694"/>
            <a:ext cx="3846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Raise hand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251956" y="8451694"/>
            <a:ext cx="575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Video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481576" y="1190646"/>
            <a:ext cx="2126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General icon set II – copy icons into new slides as necessary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&#10;&#10;Description automatically generated" id="244" name="Google Shape;24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63386" y="3123448"/>
            <a:ext cx="5328246" cy="5328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45" name="Google Shape;24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154" y="3123446"/>
            <a:ext cx="5328246" cy="532824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>
            <p:ph idx="12" type="sldNum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2 columns (RH gray)">
  <p:cSld name="1_Title and 2 columns (RH gray)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/>
          <p:nvPr/>
        </p:nvSpPr>
        <p:spPr>
          <a:xfrm>
            <a:off x="12192000" y="-334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3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p35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251" name="Google Shape;251;p35"/>
          <p:cNvSpPr txBox="1"/>
          <p:nvPr>
            <p:ph idx="2" type="body"/>
          </p:nvPr>
        </p:nvSpPr>
        <p:spPr>
          <a:xfrm>
            <a:off x="128864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252" name="Google Shape;252;p35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53" name="Google Shape;253;p35"/>
          <p:cNvSpPr txBox="1"/>
          <p:nvPr>
            <p:ph idx="3" type="subTitle"/>
          </p:nvPr>
        </p:nvSpPr>
        <p:spPr>
          <a:xfrm>
            <a:off x="831198" y="2191870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3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  <p:pic>
        <p:nvPicPr>
          <p:cNvPr id="254" name="Google Shape;25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713595" y="490134"/>
            <a:ext cx="1222440" cy="94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5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1 column">
  <p:cSld name="1_Title and 1 column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" name="Google Shape;258;p36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59" name="Google Shape;259;p36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260" name="Google Shape;260;p36"/>
          <p:cNvSpPr txBox="1"/>
          <p:nvPr>
            <p:ph idx="2" type="subTitle"/>
          </p:nvPr>
        </p:nvSpPr>
        <p:spPr>
          <a:xfrm>
            <a:off x="831198" y="2191870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3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only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37"/>
          <p:cNvSpPr txBox="1"/>
          <p:nvPr>
            <p:ph type="title"/>
          </p:nvPr>
        </p:nvSpPr>
        <p:spPr>
          <a:xfrm>
            <a:off x="831200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64" name="Google Shape;264;p37"/>
          <p:cNvSpPr txBox="1"/>
          <p:nvPr>
            <p:ph idx="1" type="subTitle"/>
          </p:nvPr>
        </p:nvSpPr>
        <p:spPr>
          <a:xfrm>
            <a:off x="831200" y="2208532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3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nowledge check">
  <p:cSld name="Knowledge chec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831200" y="1067196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pic>
        <p:nvPicPr>
          <p:cNvPr descr="Icon&#10;&#10;Description automatically generated" id="30" name="Google Shape;3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3842" y="2646396"/>
            <a:ext cx="10296315" cy="1029631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-5148158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19343413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rcise / activity">
  <p:cSld name="Exercise / activit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831200" y="1056872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con&#10;&#10;Description automatically generated" id="37" name="Google Shape;3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3842" y="2646396"/>
            <a:ext cx="10296315" cy="1029631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/>
          <p:nvPr/>
        </p:nvSpPr>
        <p:spPr>
          <a:xfrm>
            <a:off x="-5255726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" name="Google Shape;39;p6"/>
          <p:cNvSpPr/>
          <p:nvPr/>
        </p:nvSpPr>
        <p:spPr>
          <a:xfrm>
            <a:off x="19343413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of day">
  <p:cSld name="End of day">
    <p:bg>
      <p:bgPr>
        <a:solidFill>
          <a:schemeClr val="dk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" name="Google Shape;4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7946" y="6446540"/>
            <a:ext cx="285800" cy="7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/>
          <p:nvPr/>
        </p:nvSpPr>
        <p:spPr>
          <a:xfrm>
            <a:off x="16649334" y="-1554800"/>
            <a:ext cx="19506300" cy="195063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1819152" y="5855656"/>
            <a:ext cx="17075100" cy="15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9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" type="subTitle"/>
          </p:nvPr>
        </p:nvSpPr>
        <p:spPr>
          <a:xfrm>
            <a:off x="1819152" y="7887640"/>
            <a:ext cx="8774400" cy="13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56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27250" y="2091800"/>
            <a:ext cx="12143839" cy="1104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oom sound check">
  <p:cSld name="Zoom sound chec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48" name="Google Shape;4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94784" y="1880546"/>
            <a:ext cx="10903155" cy="1090315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11495200" y="-7550286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" name="Google Shape;51;p8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" name="Google Shape;52;p8"/>
          <p:cNvSpPr txBox="1"/>
          <p:nvPr/>
        </p:nvSpPr>
        <p:spPr>
          <a:xfrm>
            <a:off x="831200" y="5308058"/>
            <a:ext cx="10161600" cy="3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From the toolbar (probably on the bottom of your screen), select the button marked “Reactions.” The window that appears will have a “Raise Your Hand” option.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" name="Google Shape;53;p8"/>
          <p:cNvSpPr/>
          <p:nvPr/>
        </p:nvSpPr>
        <p:spPr>
          <a:xfrm>
            <a:off x="831200" y="2667832"/>
            <a:ext cx="8574000" cy="24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56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Raise your hand if you can hear me OK.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8"/>
          <p:cNvSpPr txBox="1"/>
          <p:nvPr/>
        </p:nvSpPr>
        <p:spPr>
          <a:xfrm>
            <a:off x="831200" y="1068660"/>
            <a:ext cx="92103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Sound check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oom chat box">
  <p:cSld name="Zoom chat box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56" name="Google Shape;5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6724" y="1928744"/>
            <a:ext cx="10719278" cy="1071927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11495200" y="-7550286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9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9"/>
          <p:cNvSpPr txBox="1"/>
          <p:nvPr/>
        </p:nvSpPr>
        <p:spPr>
          <a:xfrm>
            <a:off x="831200" y="5308058"/>
            <a:ext cx="10161600" cy="3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Zoom Client / Browser: </a:t>
            </a:r>
            <a:r>
              <a:rPr b="0" i="0" lang="en-US" sz="4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From the toolbar (probably on the bottom of your screen), select the button marked “Chat.” The chat box should appear.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Mobile Devices: </a:t>
            </a:r>
            <a:r>
              <a:rPr b="0" i="0" lang="en-US" sz="4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“Chat” button may be hiding under the “More” menu.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" name="Google Shape;61;p9"/>
          <p:cNvSpPr txBox="1"/>
          <p:nvPr>
            <p:ph idx="1" type="subTitle"/>
          </p:nvPr>
        </p:nvSpPr>
        <p:spPr>
          <a:xfrm>
            <a:off x="831200" y="2767198"/>
            <a:ext cx="9076500" cy="22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i="0" sz="56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" name="Google Shape;62;p9"/>
          <p:cNvSpPr txBox="1"/>
          <p:nvPr/>
        </p:nvSpPr>
        <p:spPr>
          <a:xfrm>
            <a:off x="831200" y="1068660"/>
            <a:ext cx="117537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Finding the chat box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o we are">
  <p:cSld name="Who we ar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/>
          <p:nvPr/>
        </p:nvSpPr>
        <p:spPr>
          <a:xfrm>
            <a:off x="12192000" y="-334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p10"/>
          <p:cNvSpPr txBox="1"/>
          <p:nvPr/>
        </p:nvSpPr>
        <p:spPr>
          <a:xfrm>
            <a:off x="831198" y="3365634"/>
            <a:ext cx="11360700" cy="83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Society’s mission is to integrate Big Data and machine learning best practices across entire teams and empower professionals to identify new insights.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</a:pPr>
            <a:r>
              <a:t/>
            </a:r>
            <a:endParaRPr b="0" i="0" sz="3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provide: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</a:pPr>
            <a:r>
              <a:t/>
            </a:r>
            <a:endParaRPr b="0" i="0" sz="3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High-quality data science training programs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Customized executive workshops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 software solutions and consulting services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Since 2014, we’ve worked with thousands of professionals to make their data work for them.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, sign&#10;&#10;Description automatically generated" id="67" name="Google Shape;6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919814" y="4292172"/>
            <a:ext cx="6736369" cy="578398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0"/>
          <p:cNvSpPr txBox="1"/>
          <p:nvPr/>
        </p:nvSpPr>
        <p:spPr>
          <a:xfrm>
            <a:off x="831200" y="1068660"/>
            <a:ext cx="92103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Who we are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1200" y="1490452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1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1200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Char char="●"/>
              <a:defRPr b="0" i="0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○"/>
              <a:defRPr b="0" i="0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4064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■"/>
              <a:defRPr b="0" i="0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4064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●"/>
              <a:defRPr b="0" i="0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4064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○"/>
              <a:defRPr b="0" i="0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4064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■"/>
              <a:defRPr b="0" i="0" sz="3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4064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●"/>
              <a:defRPr b="0" i="0" sz="3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4064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○"/>
              <a:defRPr b="0" i="0" sz="3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4064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■"/>
              <a:defRPr b="0" i="0" sz="3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2713595" y="490134"/>
            <a:ext cx="1222440" cy="94464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</a:t>
            </a:r>
            <a:r>
              <a:rPr b="1" lang="en-US" sz="2200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1" sz="2200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831200" y="12568370"/>
            <a:ext cx="5011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 to Tableau - Part 1</a:t>
            </a:r>
            <a:r>
              <a:rPr b="1" lang="en-US" sz="2200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2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Relationship Id="rId7" Type="http://schemas.openxmlformats.org/officeDocument/2006/relationships/image" Target="../media/image51.png"/><Relationship Id="rId8" Type="http://schemas.openxmlformats.org/officeDocument/2006/relationships/image" Target="../media/image54.png"/><Relationship Id="rId10" Type="http://schemas.openxmlformats.org/officeDocument/2006/relationships/image" Target="../media/image5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3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5.png"/><Relationship Id="rId4" Type="http://schemas.openxmlformats.org/officeDocument/2006/relationships/image" Target="../media/image45.png"/><Relationship Id="rId5" Type="http://schemas.openxmlformats.org/officeDocument/2006/relationships/image" Target="../media/image6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6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9.png"/><Relationship Id="rId4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png"/><Relationship Id="rId4" Type="http://schemas.openxmlformats.org/officeDocument/2006/relationships/image" Target="../media/image64.png"/><Relationship Id="rId5" Type="http://schemas.openxmlformats.org/officeDocument/2006/relationships/image" Target="../media/image6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5" Type="http://schemas.openxmlformats.org/officeDocument/2006/relationships/image" Target="../media/image71.png"/><Relationship Id="rId6" Type="http://schemas.openxmlformats.org/officeDocument/2006/relationships/image" Target="../media/image6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ublic.tableau.com/app/profile/joti.gautam/viz/Book3_16512272064090/Dashboard" TargetMode="External"/><Relationship Id="rId4" Type="http://schemas.openxmlformats.org/officeDocument/2006/relationships/hyperlink" Target="https://public.tableau.com/app/profile/joti.gautam/viz/Book3_16512272064090/Dashboard" TargetMode="External"/><Relationship Id="rId5" Type="http://schemas.openxmlformats.org/officeDocument/2006/relationships/image" Target="../media/image7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tableau.com/about/blog/2018/2/how-make-effective-bivariate-choropleth-maps-tableau-83121" TargetMode="External"/><Relationship Id="rId4" Type="http://schemas.openxmlformats.org/officeDocument/2006/relationships/hyperlink" Target="https://www.tableau.com/about/blog/2018/2/how-make-effective-bivariate-choropleth-maps-tableau-83121" TargetMode="External"/><Relationship Id="rId5" Type="http://schemas.openxmlformats.org/officeDocument/2006/relationships/image" Target="../media/image28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ctrTitle"/>
          </p:nvPr>
        </p:nvSpPr>
        <p:spPr>
          <a:xfrm>
            <a:off x="1144200" y="7701025"/>
            <a:ext cx="11673300" cy="4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Introduction to Tableau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0" lang="en-US" sz="4800"/>
              <a:t>Part 11</a:t>
            </a:r>
            <a:endParaRPr b="0" sz="4800"/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7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Module completion checklist</a:t>
            </a:r>
            <a:endParaRPr/>
          </a:p>
        </p:txBody>
      </p:sp>
      <p:sp>
        <p:nvSpPr>
          <p:cNvPr id="354" name="Google Shape;354;p4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55" name="Google Shape;355;p47"/>
          <p:cNvGraphicFramePr/>
          <p:nvPr/>
        </p:nvGraphicFramePr>
        <p:xfrm>
          <a:off x="3996250" y="3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{FA8C00DA-27F2-4856-A0E6-A0C5BCB4A2EF}</a:tableStyleId>
              </a:tblPr>
              <a:tblGrid>
                <a:gridCol w="11225350"/>
                <a:gridCol w="4585100"/>
              </a:tblGrid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Objective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Introduce the concept of geospatial visualization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geospatial visualization for given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Identify and correct errors to facilitate proper joining with geospatial data  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rgbClr val="26114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Introduce the concept of Dashboards</a:t>
                      </a:r>
                      <a:endParaRPr sz="3600" u="none" cap="none" strike="noStrike">
                        <a:solidFill>
                          <a:srgbClr val="26114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2E2"/>
                    </a:solidFill>
                  </a:tcPr>
                </a:tc>
              </a:tr>
              <a:tr h="48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rgbClr val="26114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Combine previously created visualizations into Dashboard</a:t>
                      </a:r>
                      <a:endParaRPr sz="3600" u="none" cap="none" strike="noStrike">
                        <a:solidFill>
                          <a:srgbClr val="26114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56" name="Google Shape;35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0400" y="4189971"/>
            <a:ext cx="517524" cy="5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Let’s implement Tableau’s mapping function using our world dataset. </a:t>
            </a:r>
            <a:br>
              <a:rPr lang="en-US"/>
            </a:b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Notice that </a:t>
            </a:r>
            <a:r>
              <a:rPr b="1" lang="en-US"/>
              <a:t>“Name(country.csv)1” </a:t>
            </a:r>
            <a:r>
              <a:rPr lang="en-US"/>
              <a:t>in the country table has been assigned coordinates. 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The globe indicates geospatial data.</a:t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Note that other geospatial dimensions such as </a:t>
            </a:r>
            <a:r>
              <a:rPr b="1" lang="en-US"/>
              <a:t>“City”</a:t>
            </a:r>
            <a:r>
              <a:rPr lang="en-US"/>
              <a:t> were not recognized.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We will fix this later in the class.</a:t>
            </a:r>
            <a:endParaRPr/>
          </a:p>
        </p:txBody>
      </p:sp>
      <p:sp>
        <p:nvSpPr>
          <p:cNvPr id="363" name="Google Shape;363;p48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Generating automatic coordinates</a:t>
            </a:r>
            <a:endParaRPr/>
          </a:p>
        </p:txBody>
      </p:sp>
      <p:sp>
        <p:nvSpPr>
          <p:cNvPr id="364" name="Google Shape;364;p4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5" name="Google Shape;365;p48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66" name="Google Shape;36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0" y="2936375"/>
            <a:ext cx="3388275" cy="92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8"/>
          <p:cNvPicPr preferRelativeResize="0"/>
          <p:nvPr/>
        </p:nvPicPr>
        <p:blipFill rotWithShape="1">
          <a:blip r:embed="rId3">
            <a:alphaModFix/>
          </a:blip>
          <a:srcRect b="4236" l="5894" r="9539" t="88212"/>
          <a:stretch/>
        </p:blipFill>
        <p:spPr>
          <a:xfrm>
            <a:off x="17425875" y="9713700"/>
            <a:ext cx="5112775" cy="125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8"/>
          <p:cNvPicPr preferRelativeResize="0"/>
          <p:nvPr/>
        </p:nvPicPr>
        <p:blipFill rotWithShape="1">
          <a:blip r:embed="rId3">
            <a:alphaModFix/>
          </a:blip>
          <a:srcRect b="35383" l="10360" r="2939" t="57477"/>
          <a:stretch/>
        </p:blipFill>
        <p:spPr>
          <a:xfrm>
            <a:off x="17210463" y="7106375"/>
            <a:ext cx="4224199" cy="954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48"/>
          <p:cNvCxnSpPr/>
          <p:nvPr/>
        </p:nvCxnSpPr>
        <p:spPr>
          <a:xfrm flipH="1" rot="10800000">
            <a:off x="15210575" y="10317525"/>
            <a:ext cx="1845600" cy="8430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0" name="Google Shape;370;p48"/>
          <p:cNvCxnSpPr/>
          <p:nvPr/>
        </p:nvCxnSpPr>
        <p:spPr>
          <a:xfrm flipH="1" rot="10800000">
            <a:off x="15580275" y="7817075"/>
            <a:ext cx="1845600" cy="8430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9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Note that Tableau didn’t recognize some of our geospatial data, like for </a:t>
            </a:r>
            <a:r>
              <a:rPr b="1" lang="en-US"/>
              <a:t>“Name(country.csv)”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 b="1"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To fix this, use the dropdown from the pill and tell Tableau which type of geospatial coordinates we have.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In this case we have to tell Tableau that this “</a:t>
            </a:r>
            <a:r>
              <a:rPr b="1" lang="en-US"/>
              <a:t>Name”</a:t>
            </a:r>
            <a:r>
              <a:rPr lang="en-US"/>
              <a:t> is country data.</a:t>
            </a:r>
            <a:endParaRPr/>
          </a:p>
        </p:txBody>
      </p:sp>
      <p:sp>
        <p:nvSpPr>
          <p:cNvPr id="377" name="Google Shape;377;p49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Manually converting to geospatial data</a:t>
            </a:r>
            <a:endParaRPr/>
          </a:p>
        </p:txBody>
      </p:sp>
      <p:sp>
        <p:nvSpPr>
          <p:cNvPr id="378" name="Google Shape;378;p4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9" name="Google Shape;379;p49"/>
          <p:cNvSpPr txBox="1"/>
          <p:nvPr/>
        </p:nvSpPr>
        <p:spPr>
          <a:xfrm>
            <a:off x="1848022" y="3211825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80" name="Google Shape;38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4875" y="3073275"/>
            <a:ext cx="3030925" cy="98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64075" y="5985475"/>
            <a:ext cx="6788824" cy="5537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" name="Google Shape;382;p49"/>
          <p:cNvCxnSpPr/>
          <p:nvPr/>
        </p:nvCxnSpPr>
        <p:spPr>
          <a:xfrm flipH="1" rot="10800000">
            <a:off x="15282975" y="8353134"/>
            <a:ext cx="1644300" cy="1893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/>
          <p:nvPr>
            <p:ph idx="1" type="body"/>
          </p:nvPr>
        </p:nvSpPr>
        <p:spPr>
          <a:xfrm>
            <a:off x="831200" y="3073275"/>
            <a:ext cx="95166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900"/>
              <a:buChar char="●"/>
            </a:pPr>
            <a:r>
              <a:rPr lang="en-US" sz="3900"/>
              <a:t>Together, we will walk through the process of generating a population map. </a:t>
            </a:r>
            <a:endParaRPr sz="3900"/>
          </a:p>
          <a:p>
            <a:pPr indent="0" lvl="0" marL="914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 sz="3900"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900"/>
              <a:buChar char="●"/>
            </a:pPr>
            <a:r>
              <a:rPr lang="en-US" sz="3900"/>
              <a:t>Drag:</a:t>
            </a:r>
            <a:endParaRPr sz="3900"/>
          </a:p>
          <a:p>
            <a:pPr indent="-476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900"/>
              <a:buChar char="○"/>
            </a:pPr>
            <a:r>
              <a:rPr b="1" lang="en-US" sz="3900"/>
              <a:t>Longitude</a:t>
            </a:r>
            <a:r>
              <a:rPr lang="en-US" sz="3900"/>
              <a:t> to </a:t>
            </a:r>
            <a:r>
              <a:rPr b="1" lang="en-US" sz="3900"/>
              <a:t>columns. </a:t>
            </a:r>
            <a:endParaRPr b="1" sz="3900"/>
          </a:p>
          <a:p>
            <a:pPr indent="-476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900"/>
              <a:buChar char="○"/>
            </a:pPr>
            <a:r>
              <a:rPr b="1" lang="en-US" sz="3900"/>
              <a:t>Latitude</a:t>
            </a:r>
            <a:r>
              <a:rPr lang="en-US" sz="3900"/>
              <a:t> to </a:t>
            </a:r>
            <a:r>
              <a:rPr b="1" lang="en-US" sz="3900"/>
              <a:t>rows.</a:t>
            </a:r>
            <a:endParaRPr b="1" sz="3900"/>
          </a:p>
          <a:p>
            <a:pPr indent="-476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900"/>
              <a:buChar char="○"/>
            </a:pPr>
            <a:r>
              <a:rPr b="1" lang="en-US" sz="3900"/>
              <a:t>Population</a:t>
            </a:r>
            <a:r>
              <a:rPr lang="en-US" sz="3900"/>
              <a:t> to the </a:t>
            </a:r>
            <a:r>
              <a:rPr b="1" lang="en-US" sz="3900"/>
              <a:t>marks color</a:t>
            </a:r>
            <a:r>
              <a:rPr lang="en-US" sz="3900"/>
              <a:t> panel.  </a:t>
            </a:r>
            <a:endParaRPr sz="3900"/>
          </a:p>
          <a:p>
            <a:pPr indent="-476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900"/>
              <a:buChar char="○"/>
            </a:pPr>
            <a:r>
              <a:rPr b="1" lang="en-US" sz="3900"/>
              <a:t>Country name</a:t>
            </a:r>
            <a:r>
              <a:rPr lang="en-US" sz="3900"/>
              <a:t> to the </a:t>
            </a:r>
            <a:r>
              <a:rPr b="1" lang="en-US" sz="3900"/>
              <a:t>detail </a:t>
            </a:r>
            <a:r>
              <a:rPr lang="en-US" sz="3900"/>
              <a:t>panel.</a:t>
            </a:r>
            <a:endParaRPr sz="3900"/>
          </a:p>
          <a:p>
            <a:pPr indent="0" lvl="0" marL="13716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 sz="3900"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900"/>
              <a:buChar char="●"/>
            </a:pPr>
            <a:r>
              <a:rPr lang="en-US" sz="3900"/>
              <a:t>Tableau automatically generates a filled map where we have data.</a:t>
            </a:r>
            <a:endParaRPr sz="3900"/>
          </a:p>
        </p:txBody>
      </p:sp>
      <p:sp>
        <p:nvSpPr>
          <p:cNvPr id="389" name="Google Shape;389;p50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World map of population</a:t>
            </a:r>
            <a:endParaRPr/>
          </a:p>
        </p:txBody>
      </p:sp>
      <p:sp>
        <p:nvSpPr>
          <p:cNvPr id="390" name="Google Shape;390;p5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1" name="Google Shape;39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800" y="3389575"/>
            <a:ext cx="13052698" cy="908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1"/>
          <p:cNvSpPr txBox="1"/>
          <p:nvPr>
            <p:ph idx="1" type="body"/>
          </p:nvPr>
        </p:nvSpPr>
        <p:spPr>
          <a:xfrm>
            <a:off x="831200" y="3073275"/>
            <a:ext cx="97164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Remember how we found that there was missing population data way back in our first Tableau session?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From this view, we can also see the missing data.</a:t>
            </a:r>
            <a:endParaRPr/>
          </a:p>
        </p:txBody>
      </p:sp>
      <p:sp>
        <p:nvSpPr>
          <p:cNvPr id="398" name="Google Shape;398;p51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A few gray on that map...</a:t>
            </a:r>
            <a:endParaRPr/>
          </a:p>
        </p:txBody>
      </p:sp>
      <p:sp>
        <p:nvSpPr>
          <p:cNvPr id="399" name="Google Shape;399;p5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0" name="Google Shape;400;p51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01" name="Google Shape;40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7675" y="2748050"/>
            <a:ext cx="13005225" cy="9366177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1"/>
          <p:cNvSpPr/>
          <p:nvPr/>
        </p:nvSpPr>
        <p:spPr>
          <a:xfrm>
            <a:off x="17789025" y="6136048"/>
            <a:ext cx="1198500" cy="1174500"/>
          </a:xfrm>
          <a:prstGeom prst="flowChartConnector">
            <a:avLst/>
          </a:prstGeom>
          <a:noFill/>
          <a:ln cap="flat" cmpd="sng" w="76200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1"/>
          <p:cNvSpPr/>
          <p:nvPr/>
        </p:nvSpPr>
        <p:spPr>
          <a:xfrm>
            <a:off x="16960425" y="7519424"/>
            <a:ext cx="828600" cy="775500"/>
          </a:xfrm>
          <a:prstGeom prst="flowChartConnector">
            <a:avLst/>
          </a:prstGeom>
          <a:noFill/>
          <a:ln cap="flat" cmpd="sng" w="76200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2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It is easy to change the look of the map view with the marks dropdowns. 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Edit colors on the marks tab to give a more divergent range of colors so that we can distinguish less populous countries. </a:t>
            </a:r>
            <a:endParaRPr/>
          </a:p>
        </p:txBody>
      </p:sp>
      <p:sp>
        <p:nvSpPr>
          <p:cNvPr id="410" name="Google Shape;410;p52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Symbols and filled maps</a:t>
            </a:r>
            <a:endParaRPr/>
          </a:p>
        </p:txBody>
      </p:sp>
      <p:sp>
        <p:nvSpPr>
          <p:cNvPr id="411" name="Google Shape;411;p52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2" name="Google Shape;412;p52"/>
          <p:cNvSpPr txBox="1"/>
          <p:nvPr/>
        </p:nvSpPr>
        <p:spPr>
          <a:xfrm>
            <a:off x="2320635" y="3454400"/>
            <a:ext cx="18473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13" name="Google Shape;413;p52"/>
          <p:cNvPicPr preferRelativeResize="0"/>
          <p:nvPr/>
        </p:nvPicPr>
        <p:blipFill rotWithShape="1">
          <a:blip r:embed="rId3">
            <a:alphaModFix/>
          </a:blip>
          <a:srcRect b="0" l="0" r="19588" t="0"/>
          <a:stretch/>
        </p:blipFill>
        <p:spPr>
          <a:xfrm>
            <a:off x="2210725" y="6553200"/>
            <a:ext cx="9374724" cy="522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27925" y="5194975"/>
            <a:ext cx="11124977" cy="74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3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Tableau offers map control options like pan, zoom, search, etc. 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You have control of these options in the map menu in the top bar.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Notice that pan and zoom are automatically given to you in the view. </a:t>
            </a:r>
            <a:endParaRPr/>
          </a:p>
        </p:txBody>
      </p:sp>
      <p:sp>
        <p:nvSpPr>
          <p:cNvPr id="421" name="Google Shape;421;p53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Map control options</a:t>
            </a:r>
            <a:endParaRPr/>
          </a:p>
        </p:txBody>
      </p:sp>
      <p:sp>
        <p:nvSpPr>
          <p:cNvPr id="422" name="Google Shape;422;p53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23" name="Google Shape;423;p53"/>
          <p:cNvCxnSpPr/>
          <p:nvPr/>
        </p:nvCxnSpPr>
        <p:spPr>
          <a:xfrm flipH="1" rot="10800000">
            <a:off x="17178700" y="7427950"/>
            <a:ext cx="2145000" cy="57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24" name="Google Shape;42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97425" y="3495680"/>
            <a:ext cx="2952750" cy="67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61675" y="4353172"/>
            <a:ext cx="35433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4"/>
          <p:cNvSpPr txBox="1"/>
          <p:nvPr>
            <p:ph idx="1" type="body"/>
          </p:nvPr>
        </p:nvSpPr>
        <p:spPr>
          <a:xfrm>
            <a:off x="831200" y="3073275"/>
            <a:ext cx="10355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The options in the </a:t>
            </a:r>
            <a:r>
              <a:rPr b="1" lang="en-US" sz="4000"/>
              <a:t>Background Layers</a:t>
            </a:r>
            <a:r>
              <a:rPr lang="en-US" sz="4000"/>
              <a:t> submenu let you change the way the map looks.</a:t>
            </a:r>
            <a:endParaRPr sz="4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 sz="40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It can also be used to overlay different maps over each other.</a:t>
            </a:r>
            <a:endParaRPr sz="4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 sz="4000"/>
          </a:p>
          <a:p>
            <a:pPr indent="-482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sz="4000"/>
              <a:t>For example, one could look at rainfall map layer over a crop yield map. </a:t>
            </a:r>
            <a:endParaRPr sz="40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 sz="40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For now, try toggling the </a:t>
            </a:r>
            <a:r>
              <a:rPr b="1" lang="en-US" sz="4000"/>
              <a:t>Background</a:t>
            </a:r>
            <a:r>
              <a:rPr lang="en-US" sz="4000"/>
              <a:t> style from the dropdown menu.</a:t>
            </a:r>
            <a:endParaRPr sz="4000"/>
          </a:p>
        </p:txBody>
      </p:sp>
      <p:sp>
        <p:nvSpPr>
          <p:cNvPr id="432" name="Google Shape;432;p54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Background layers options: background</a:t>
            </a:r>
            <a:endParaRPr/>
          </a:p>
        </p:txBody>
      </p:sp>
      <p:sp>
        <p:nvSpPr>
          <p:cNvPr id="433" name="Google Shape;433;p54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4" name="Google Shape;434;p54"/>
          <p:cNvCxnSpPr/>
          <p:nvPr/>
        </p:nvCxnSpPr>
        <p:spPr>
          <a:xfrm flipH="1" rot="10800000">
            <a:off x="15719663" y="5104500"/>
            <a:ext cx="3743400" cy="25680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35" name="Google Shape;43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0" y="4615960"/>
            <a:ext cx="3543300" cy="38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42075" y="4049175"/>
            <a:ext cx="2348282" cy="8065051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4"/>
          <p:cNvSpPr/>
          <p:nvPr/>
        </p:nvSpPr>
        <p:spPr>
          <a:xfrm>
            <a:off x="19463075" y="4443475"/>
            <a:ext cx="3200400" cy="1138500"/>
          </a:xfrm>
          <a:prstGeom prst="rect">
            <a:avLst/>
          </a:prstGeom>
          <a:noFill/>
          <a:ln cap="flat" cmpd="sng" w="76200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5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A few possible backgrounds</a:t>
            </a:r>
            <a:endParaRPr/>
          </a:p>
        </p:txBody>
      </p:sp>
      <p:sp>
        <p:nvSpPr>
          <p:cNvPr id="444" name="Google Shape;444;p5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45" name="Google Shape;445;p55"/>
          <p:cNvGrpSpPr/>
          <p:nvPr/>
        </p:nvGrpSpPr>
        <p:grpSpPr>
          <a:xfrm>
            <a:off x="8039414" y="2818836"/>
            <a:ext cx="8646364" cy="9942939"/>
            <a:chOff x="14000050" y="2426825"/>
            <a:chExt cx="7835400" cy="10345374"/>
          </a:xfrm>
        </p:grpSpPr>
        <p:pic>
          <p:nvPicPr>
            <p:cNvPr id="446" name="Google Shape;446;p55"/>
            <p:cNvPicPr preferRelativeResize="0"/>
            <p:nvPr/>
          </p:nvPicPr>
          <p:blipFill rotWithShape="1">
            <a:blip r:embed="rId3">
              <a:alphaModFix/>
            </a:blip>
            <a:srcRect b="8324" l="21737" r="43576" t="53243"/>
            <a:stretch/>
          </p:blipFill>
          <p:spPr>
            <a:xfrm>
              <a:off x="14000050" y="2472025"/>
              <a:ext cx="3809550" cy="4987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p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18900" y="2426825"/>
              <a:ext cx="3809538" cy="4927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076250" y="7582418"/>
              <a:ext cx="3809550" cy="5120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5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025900" y="7526276"/>
              <a:ext cx="3809550" cy="52459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5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0110473" y="12152330"/>
              <a:ext cx="1581150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5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056998" y="12190430"/>
              <a:ext cx="1752600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5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457048" y="6926830"/>
              <a:ext cx="127635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5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0281923" y="6877055"/>
              <a:ext cx="1390650" cy="361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6"/>
          <p:cNvSpPr txBox="1"/>
          <p:nvPr>
            <p:ph idx="1" type="body"/>
          </p:nvPr>
        </p:nvSpPr>
        <p:spPr>
          <a:xfrm>
            <a:off x="831200" y="3073275"/>
            <a:ext cx="85659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The map layers checkboxes allow finer control.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Note: some options are not allowed at this resolution. 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Streets and Highways need to be at a higher resolution.</a:t>
            </a:r>
            <a:endParaRPr/>
          </a:p>
        </p:txBody>
      </p:sp>
      <p:sp>
        <p:nvSpPr>
          <p:cNvPr id="460" name="Google Shape;460;p56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Map layer options: layer checkboxes</a:t>
            </a:r>
            <a:endParaRPr/>
          </a:p>
        </p:txBody>
      </p:sp>
      <p:sp>
        <p:nvSpPr>
          <p:cNvPr id="461" name="Google Shape;461;p5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62" name="Google Shape;462;p56"/>
          <p:cNvCxnSpPr/>
          <p:nvPr/>
        </p:nvCxnSpPr>
        <p:spPr>
          <a:xfrm flipH="1">
            <a:off x="12898875" y="3820513"/>
            <a:ext cx="956400" cy="2088900"/>
          </a:xfrm>
          <a:prstGeom prst="straightConnector1">
            <a:avLst/>
          </a:prstGeom>
          <a:noFill/>
          <a:ln cap="flat" cmpd="sng" w="1524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63" name="Google Shape;46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29650" y="2817710"/>
            <a:ext cx="12695578" cy="895137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6"/>
          <p:cNvSpPr/>
          <p:nvPr/>
        </p:nvSpPr>
        <p:spPr>
          <a:xfrm>
            <a:off x="10829650" y="4930850"/>
            <a:ext cx="2069100" cy="2310000"/>
          </a:xfrm>
          <a:prstGeom prst="rect">
            <a:avLst/>
          </a:prstGeom>
          <a:noFill/>
          <a:ln cap="flat" cmpd="sng" w="76200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5" name="Google Shape;465;p56"/>
          <p:cNvCxnSpPr/>
          <p:nvPr/>
        </p:nvCxnSpPr>
        <p:spPr>
          <a:xfrm flipH="1">
            <a:off x="12114600" y="4525575"/>
            <a:ext cx="731100" cy="1392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Number Functions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String Functions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Date Functions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Type Conversion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Logical Functions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Aggregate Functions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Table Calculation Functions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User Functions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Spatial Functions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Additional Functions</a:t>
            </a:r>
            <a:endParaRPr/>
          </a:p>
        </p:txBody>
      </p:sp>
      <p:sp>
        <p:nvSpPr>
          <p:cNvPr id="277" name="Google Shape;277;p39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Recap: functions in Tableau</a:t>
            </a:r>
            <a:endParaRPr/>
          </a:p>
        </p:txBody>
      </p:sp>
      <p:sp>
        <p:nvSpPr>
          <p:cNvPr id="278" name="Google Shape;278;p3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9" name="Google Shape;27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3299" y="2688187"/>
            <a:ext cx="7661425" cy="15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9"/>
          <p:cNvPicPr preferRelativeResize="0"/>
          <p:nvPr/>
        </p:nvPicPr>
        <p:blipFill rotWithShape="1">
          <a:blip r:embed="rId4">
            <a:alphaModFix/>
          </a:blip>
          <a:srcRect b="5377" l="2056" r="2266" t="3639"/>
          <a:stretch/>
        </p:blipFill>
        <p:spPr>
          <a:xfrm>
            <a:off x="10911650" y="8899113"/>
            <a:ext cx="6124726" cy="35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67398" y="4664175"/>
            <a:ext cx="7993301" cy="38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7"/>
          <p:cNvSpPr txBox="1"/>
          <p:nvPr>
            <p:ph idx="1" type="body"/>
          </p:nvPr>
        </p:nvSpPr>
        <p:spPr>
          <a:xfrm>
            <a:off x="831200" y="3073275"/>
            <a:ext cx="102390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100"/>
              <a:buChar char="●"/>
            </a:pPr>
            <a:r>
              <a:rPr lang="en-US" sz="4100"/>
              <a:t>Zoom in to enable local features.</a:t>
            </a:r>
            <a:br>
              <a:rPr lang="en-US" sz="4100"/>
            </a:br>
            <a:endParaRPr sz="41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Char char="●"/>
            </a:pPr>
            <a:r>
              <a:rPr lang="en-US" sz="4100"/>
              <a:t>Since Brazil has a high population on this map let’s go to the city level for São Paulo, Brazil. </a:t>
            </a:r>
            <a:br>
              <a:rPr lang="en-US" sz="4100"/>
            </a:br>
            <a:endParaRPr sz="4100"/>
          </a:p>
          <a:p>
            <a:pPr indent="-488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Char char="○"/>
            </a:pPr>
            <a:r>
              <a:rPr lang="en-US" sz="4100"/>
              <a:t>Note : It is easier to see street details </a:t>
            </a:r>
            <a:r>
              <a:rPr b="1" lang="en-US" sz="4100"/>
              <a:t>without</a:t>
            </a:r>
            <a:r>
              <a:rPr lang="en-US" sz="4100"/>
              <a:t> the population color fill. </a:t>
            </a:r>
            <a:br>
              <a:rPr lang="en-US" sz="4100"/>
            </a:br>
            <a:endParaRPr sz="41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Char char="●"/>
            </a:pPr>
            <a:r>
              <a:rPr lang="en-US" sz="4100"/>
              <a:t>Zoom in further to an area that looks interesting, and we can get street level information.</a:t>
            </a:r>
            <a:endParaRPr sz="4100"/>
          </a:p>
        </p:txBody>
      </p:sp>
      <p:sp>
        <p:nvSpPr>
          <p:cNvPr id="472" name="Google Shape;472;p57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Map layer options: local features</a:t>
            </a:r>
            <a:endParaRPr/>
          </a:p>
        </p:txBody>
      </p:sp>
      <p:sp>
        <p:nvSpPr>
          <p:cNvPr id="473" name="Google Shape;473;p5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4" name="Google Shape;47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64200" y="3151801"/>
            <a:ext cx="11461007" cy="5220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98775" y="8726839"/>
            <a:ext cx="36576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7"/>
          <p:cNvPicPr preferRelativeResize="0"/>
          <p:nvPr/>
        </p:nvPicPr>
        <p:blipFill rotWithShape="1">
          <a:blip r:embed="rId5">
            <a:alphaModFix/>
          </a:blip>
          <a:srcRect b="0" l="15633" r="0" t="0"/>
          <a:stretch/>
        </p:blipFill>
        <p:spPr>
          <a:xfrm>
            <a:off x="17140575" y="8726850"/>
            <a:ext cx="3657599" cy="338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8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Module completion checklist</a:t>
            </a:r>
            <a:endParaRPr/>
          </a:p>
        </p:txBody>
      </p:sp>
      <p:sp>
        <p:nvSpPr>
          <p:cNvPr id="483" name="Google Shape;483;p5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84" name="Google Shape;484;p58"/>
          <p:cNvGraphicFramePr/>
          <p:nvPr/>
        </p:nvGraphicFramePr>
        <p:xfrm>
          <a:off x="3996250" y="3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{FA8C00DA-27F2-4856-A0E6-A0C5BCB4A2EF}</a:tableStyleId>
              </a:tblPr>
              <a:tblGrid>
                <a:gridCol w="11225350"/>
                <a:gridCol w="4585100"/>
              </a:tblGrid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Objective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Introduce the concept of geospatial visualization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geospatial visualization for given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Identify and correct errors to facilitate proper joining with geospatial data  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rgbClr val="26114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Introduce the concept of Dashboards</a:t>
                      </a:r>
                      <a:endParaRPr sz="3600" u="none" cap="none" strike="noStrike">
                        <a:solidFill>
                          <a:srgbClr val="26114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2E2"/>
                    </a:solidFill>
                  </a:tcPr>
                </a:tc>
              </a:tr>
              <a:tr h="48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rgbClr val="26114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Combine previously created visualizations into Dashboard</a:t>
                      </a:r>
                      <a:endParaRPr sz="3600" u="none" cap="none" strike="noStrike">
                        <a:solidFill>
                          <a:srgbClr val="26114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485" name="Google Shape;48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0400" y="4189971"/>
            <a:ext cx="517524" cy="5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0400" y="5290821"/>
            <a:ext cx="517524" cy="5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9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Remember: Tableau didn’t recognize some of our geospatial data, like for </a:t>
            </a:r>
            <a:r>
              <a:rPr b="1" lang="en-US"/>
              <a:t>“City.”</a:t>
            </a:r>
            <a:endParaRPr b="1"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We can tell because “</a:t>
            </a:r>
            <a:r>
              <a:rPr b="1" lang="en-US"/>
              <a:t>City”</a:t>
            </a:r>
            <a:r>
              <a:rPr lang="en-US"/>
              <a:t> doesn’t have any globe icons.</a:t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To fix this, use the dropdown from the pill and tell Tableau which type of geospatial coordinates we have.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In this case we have to tell Tableau that this is “</a:t>
            </a:r>
            <a:r>
              <a:rPr b="1" lang="en-US"/>
              <a:t>City”</a:t>
            </a:r>
            <a:r>
              <a:rPr lang="en-US"/>
              <a:t> data.</a:t>
            </a:r>
            <a:endParaRPr/>
          </a:p>
        </p:txBody>
      </p:sp>
      <p:sp>
        <p:nvSpPr>
          <p:cNvPr id="493" name="Google Shape;493;p59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Manually converting to geospatial data</a:t>
            </a:r>
            <a:endParaRPr/>
          </a:p>
        </p:txBody>
      </p:sp>
      <p:sp>
        <p:nvSpPr>
          <p:cNvPr id="494" name="Google Shape;494;p5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5" name="Google Shape;495;p59"/>
          <p:cNvSpPr txBox="1"/>
          <p:nvPr/>
        </p:nvSpPr>
        <p:spPr>
          <a:xfrm>
            <a:off x="1848022" y="3211825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96" name="Google Shape;49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9013" y="3307126"/>
            <a:ext cx="3123050" cy="856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9"/>
          <p:cNvPicPr preferRelativeResize="0"/>
          <p:nvPr/>
        </p:nvPicPr>
        <p:blipFill rotWithShape="1">
          <a:blip r:embed="rId3">
            <a:alphaModFix/>
          </a:blip>
          <a:srcRect b="70791" l="10360" r="2939" t="14545"/>
          <a:stretch/>
        </p:blipFill>
        <p:spPr>
          <a:xfrm>
            <a:off x="16252313" y="3307125"/>
            <a:ext cx="5419835" cy="2514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8" name="Google Shape;498;p59"/>
          <p:cNvCxnSpPr/>
          <p:nvPr/>
        </p:nvCxnSpPr>
        <p:spPr>
          <a:xfrm flipH="1">
            <a:off x="18125688" y="6028675"/>
            <a:ext cx="1500" cy="13605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9" name="Google Shape;499;p59"/>
          <p:cNvCxnSpPr/>
          <p:nvPr/>
        </p:nvCxnSpPr>
        <p:spPr>
          <a:xfrm flipH="1" rot="10800000">
            <a:off x="14905788" y="5551050"/>
            <a:ext cx="1509300" cy="267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00" name="Google Shape;500;p59"/>
          <p:cNvPicPr preferRelativeResize="0"/>
          <p:nvPr/>
        </p:nvPicPr>
        <p:blipFill rotWithShape="1">
          <a:blip r:embed="rId4">
            <a:alphaModFix/>
          </a:blip>
          <a:srcRect b="26705" l="0" r="0" t="9068"/>
          <a:stretch/>
        </p:blipFill>
        <p:spPr>
          <a:xfrm>
            <a:off x="15797413" y="7541575"/>
            <a:ext cx="7674901" cy="44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0"/>
          <p:cNvSpPr txBox="1"/>
          <p:nvPr>
            <p:ph idx="1" type="body"/>
          </p:nvPr>
        </p:nvSpPr>
        <p:spPr>
          <a:xfrm>
            <a:off x="831200" y="3073275"/>
            <a:ext cx="97824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Now that we have city level coordinates, replace country data with city data in the Marks palette.</a:t>
            </a:r>
            <a:br>
              <a:rPr lang="en-US"/>
            </a:b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What happened when we made that change? </a:t>
            </a:r>
            <a:br>
              <a:rPr lang="en-US"/>
            </a:b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How would you troubleshoot this issue?</a:t>
            </a:r>
            <a:endParaRPr/>
          </a:p>
        </p:txBody>
      </p:sp>
      <p:sp>
        <p:nvSpPr>
          <p:cNvPr id="507" name="Google Shape;507;p60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Plot city populations</a:t>
            </a:r>
            <a:endParaRPr/>
          </a:p>
        </p:txBody>
      </p:sp>
      <p:sp>
        <p:nvSpPr>
          <p:cNvPr id="508" name="Google Shape;508;p6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9" name="Google Shape;50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66000" y="2748050"/>
            <a:ext cx="12371824" cy="911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1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Missing cities</a:t>
            </a:r>
            <a:endParaRPr/>
          </a:p>
        </p:txBody>
      </p:sp>
      <p:sp>
        <p:nvSpPr>
          <p:cNvPr id="515" name="Google Shape;515;p6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6" name="Google Shape;516;p61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We can see that Tableau has caught </a:t>
            </a:r>
            <a:r>
              <a:rPr b="1" lang="en-US"/>
              <a:t>954 cities</a:t>
            </a:r>
            <a:r>
              <a:rPr lang="en-US"/>
              <a:t> that it cannot assign a location to.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Click on the </a:t>
            </a:r>
            <a:r>
              <a:rPr b="1" lang="en-US"/>
              <a:t>“unknown”</a:t>
            </a:r>
            <a:r>
              <a:rPr lang="en-US"/>
              <a:t> button on the lower right to troubleshoot and edit the locations. 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We could suppress the error message by right clicking it, but in this case that is a bad idea.</a:t>
            </a:r>
            <a:endParaRPr/>
          </a:p>
        </p:txBody>
      </p:sp>
      <p:pic>
        <p:nvPicPr>
          <p:cNvPr id="517" name="Google Shape;51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36091" y="3073275"/>
            <a:ext cx="9804535" cy="9514676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1"/>
          <p:cNvSpPr/>
          <p:nvPr/>
        </p:nvSpPr>
        <p:spPr>
          <a:xfrm>
            <a:off x="20583949" y="11812475"/>
            <a:ext cx="2256600" cy="7755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9" name="Google Shape;519;p61"/>
          <p:cNvPicPr preferRelativeResize="0"/>
          <p:nvPr/>
        </p:nvPicPr>
        <p:blipFill rotWithShape="1">
          <a:blip r:embed="rId4">
            <a:alphaModFix/>
          </a:blip>
          <a:srcRect b="0" l="42059" r="0" t="51709"/>
          <a:stretch/>
        </p:blipFill>
        <p:spPr>
          <a:xfrm>
            <a:off x="2521926" y="10289675"/>
            <a:ext cx="7770375" cy="1701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61"/>
          <p:cNvCxnSpPr>
            <a:stCxn id="518" idx="1"/>
            <a:endCxn id="519" idx="3"/>
          </p:cNvCxnSpPr>
          <p:nvPr/>
        </p:nvCxnSpPr>
        <p:spPr>
          <a:xfrm rot="10800000">
            <a:off x="10292449" y="11140625"/>
            <a:ext cx="10291500" cy="10596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1" name="Google Shape;521;p61"/>
          <p:cNvSpPr/>
          <p:nvPr/>
        </p:nvSpPr>
        <p:spPr>
          <a:xfrm>
            <a:off x="2521950" y="10289675"/>
            <a:ext cx="7770300" cy="17019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0112" y="6608068"/>
            <a:ext cx="8082838" cy="5723206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62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Country assignment issue</a:t>
            </a:r>
            <a:endParaRPr/>
          </a:p>
        </p:txBody>
      </p:sp>
      <p:sp>
        <p:nvSpPr>
          <p:cNvPr id="528" name="Google Shape;528;p62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9" name="Google Shape;529;p62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When we click on “</a:t>
            </a:r>
            <a:r>
              <a:rPr b="1" lang="en-US"/>
              <a:t>Edit Locations…</a:t>
            </a:r>
            <a:r>
              <a:rPr lang="en-US"/>
              <a:t>,” we can see that the country was limited to the United States.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We want to associate all of these cities with their </a:t>
            </a:r>
            <a:r>
              <a:rPr b="1" lang="en-US"/>
              <a:t>Country Code</a:t>
            </a:r>
            <a:r>
              <a:rPr lang="en-US"/>
              <a:t>, which fixes </a:t>
            </a:r>
            <a:r>
              <a:rPr b="1" lang="en-US"/>
              <a:t>757</a:t>
            </a:r>
            <a:r>
              <a:rPr lang="en-US"/>
              <a:t> issues.</a:t>
            </a:r>
            <a:endParaRPr/>
          </a:p>
        </p:txBody>
      </p:sp>
      <p:sp>
        <p:nvSpPr>
          <p:cNvPr id="530" name="Google Shape;530;p62"/>
          <p:cNvSpPr/>
          <p:nvPr/>
        </p:nvSpPr>
        <p:spPr>
          <a:xfrm>
            <a:off x="9070925" y="7297925"/>
            <a:ext cx="2557500" cy="2811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Google Shape;531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9497" y="6602240"/>
            <a:ext cx="4805604" cy="41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58109" y="5796788"/>
            <a:ext cx="6477391" cy="57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3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Explore the remaining issues</a:t>
            </a:r>
            <a:endParaRPr/>
          </a:p>
        </p:txBody>
      </p:sp>
      <p:sp>
        <p:nvSpPr>
          <p:cNvPr id="538" name="Google Shape;538;p63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9" name="Google Shape;539;p63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Look at the cities that are missing.</a:t>
            </a:r>
            <a:br>
              <a:rPr lang="en-US"/>
            </a:b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We see two types of issues:</a:t>
            </a:r>
            <a:br>
              <a:rPr lang="en-US"/>
            </a:b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b="1" lang="en-US"/>
              <a:t>“Ambiguous”: </a:t>
            </a:r>
            <a:r>
              <a:rPr lang="en-US"/>
              <a:t>some cities or counties have the same name but could exist in multiple places.</a:t>
            </a:r>
            <a:br>
              <a:rPr lang="en-US"/>
            </a:b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b="1" lang="en-US"/>
              <a:t>“Unrecognized”:</a:t>
            </a:r>
            <a:r>
              <a:rPr lang="en-US"/>
              <a:t> if there is a location or abbreviation that Tableau does not recognize.</a:t>
            </a:r>
            <a:endParaRPr/>
          </a:p>
        </p:txBody>
      </p:sp>
      <p:pic>
        <p:nvPicPr>
          <p:cNvPr id="540" name="Google Shape;54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54850" y="3120675"/>
            <a:ext cx="9596151" cy="8324726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3"/>
          <p:cNvSpPr/>
          <p:nvPr/>
        </p:nvSpPr>
        <p:spPr>
          <a:xfrm>
            <a:off x="15538900" y="5625300"/>
            <a:ext cx="1477500" cy="4416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4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Fix ambiguous issues, if possible</a:t>
            </a:r>
            <a:endParaRPr/>
          </a:p>
        </p:txBody>
      </p:sp>
      <p:sp>
        <p:nvSpPr>
          <p:cNvPr id="547" name="Google Shape;547;p64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8" name="Google Shape;548;p64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Adding another geographic field, like </a:t>
            </a:r>
            <a:r>
              <a:rPr b="1" lang="en-US"/>
              <a:t>State/Province</a:t>
            </a:r>
            <a:r>
              <a:rPr lang="en-US"/>
              <a:t>, defines the correct location for that data.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If there is a hierarchy in the data pane, Tableau will automatically use the appropriate levels of the hierarchy to solve location ambiguities.</a:t>
            </a:r>
            <a:endParaRPr/>
          </a:p>
          <a:p>
            <a:pPr indent="0" lvl="0" marL="1366837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1800"/>
              <a:buNone/>
            </a:pPr>
            <a:r>
              <a:rPr i="1" lang="en-US"/>
              <a:t>Note: We do not have state/province data, so we will have to leave this out.</a:t>
            </a:r>
            <a:endParaRPr i="1"/>
          </a:p>
        </p:txBody>
      </p:sp>
      <p:pic>
        <p:nvPicPr>
          <p:cNvPr id="549" name="Google Shape;54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54850" y="3120675"/>
            <a:ext cx="9596151" cy="832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263" y="9515788"/>
            <a:ext cx="9208149" cy="2733166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5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Fix unrecognized issues, if possible</a:t>
            </a:r>
            <a:endParaRPr/>
          </a:p>
        </p:txBody>
      </p:sp>
      <p:sp>
        <p:nvSpPr>
          <p:cNvPr id="556" name="Google Shape;556;p6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7" name="Google Shape;557;p65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800"/>
              <a:buChar char="●"/>
            </a:pPr>
            <a:r>
              <a:rPr lang="en-US" sz="3800"/>
              <a:t>This will take some research.</a:t>
            </a:r>
            <a:br>
              <a:rPr lang="en-US" sz="3800"/>
            </a:br>
            <a:endParaRPr b="1" sz="38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Char char="●"/>
            </a:pPr>
            <a:r>
              <a:rPr lang="en-US" sz="3800"/>
              <a:t>Many cities may include special characters, or may be entered as an alternate / local spelling.</a:t>
            </a:r>
            <a:endParaRPr sz="3800"/>
          </a:p>
          <a:p>
            <a:pPr indent="-469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Char char="○"/>
            </a:pPr>
            <a:r>
              <a:rPr b="1" lang="en-US" sz="3800"/>
              <a:t>Go back to the dataframe</a:t>
            </a:r>
            <a:r>
              <a:rPr lang="en-US" sz="3800"/>
              <a:t> and find out if there is any other information.</a:t>
            </a:r>
            <a:endParaRPr sz="3800"/>
          </a:p>
          <a:p>
            <a:pPr indent="-469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Char char="○"/>
            </a:pPr>
            <a:r>
              <a:rPr b="1" lang="en-US" sz="3800"/>
              <a:t>Search Tableau’s database</a:t>
            </a:r>
            <a:r>
              <a:rPr lang="en-US" sz="3800"/>
              <a:t> for alternative spellings.</a:t>
            </a:r>
            <a:endParaRPr sz="3800"/>
          </a:p>
          <a:p>
            <a:pPr indent="-469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Char char="○"/>
            </a:pPr>
            <a:r>
              <a:rPr lang="en-US" sz="3800"/>
              <a:t>Verify your hypothesis by </a:t>
            </a:r>
            <a:r>
              <a:rPr b="1" lang="en-US" sz="3800"/>
              <a:t>cross- checking with Google.</a:t>
            </a:r>
            <a:endParaRPr b="1" sz="3800"/>
          </a:p>
          <a:p>
            <a:pPr indent="-469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Char char="○"/>
            </a:pPr>
            <a:r>
              <a:rPr lang="en-US" sz="3800"/>
              <a:t>Alternatively, </a:t>
            </a:r>
            <a:r>
              <a:rPr b="1" lang="en-US" sz="3800"/>
              <a:t>enter longitude and latitude coordinates manually</a:t>
            </a:r>
            <a:r>
              <a:rPr lang="en-US" sz="3800"/>
              <a:t> if you have them. </a:t>
            </a:r>
            <a:endParaRPr sz="3800"/>
          </a:p>
        </p:txBody>
      </p:sp>
      <p:sp>
        <p:nvSpPr>
          <p:cNvPr id="558" name="Google Shape;558;p65"/>
          <p:cNvSpPr/>
          <p:nvPr/>
        </p:nvSpPr>
        <p:spPr>
          <a:xfrm>
            <a:off x="17807423" y="10111075"/>
            <a:ext cx="4567500" cy="4443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" name="Google Shape;559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49113" y="4551850"/>
            <a:ext cx="3457125" cy="414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08263" y="2839788"/>
            <a:ext cx="8677875" cy="139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208263" y="5398088"/>
            <a:ext cx="5714002" cy="2332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6"/>
          <p:cNvSpPr txBox="1"/>
          <p:nvPr>
            <p:ph type="title"/>
          </p:nvPr>
        </p:nvSpPr>
        <p:spPr>
          <a:xfrm>
            <a:off x="831200" y="1067196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Knowledge check 11</a:t>
            </a:r>
            <a:endParaRPr/>
          </a:p>
        </p:txBody>
      </p:sp>
      <p:sp>
        <p:nvSpPr>
          <p:cNvPr id="567" name="Google Shape;567;p6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Warm-up: Tableau Public </a:t>
            </a:r>
            <a:endParaRPr/>
          </a:p>
        </p:txBody>
      </p:sp>
      <p:sp>
        <p:nvSpPr>
          <p:cNvPr id="288" name="Google Shape;288;p4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" name="Google Shape;289;p40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Spend a few minutes exploring the Cracking the Rubik’s Cube dashboard from the </a:t>
            </a:r>
            <a:r>
              <a:rPr lang="en-US"/>
              <a:t>Tableau Public Viz of the Day</a:t>
            </a:r>
            <a:r>
              <a:rPr lang="en-US"/>
              <a:t> collection.</a:t>
            </a:r>
            <a:br>
              <a:rPr lang="en-US"/>
            </a:b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How many different ways do you see the dashboard leverage </a:t>
            </a:r>
            <a:r>
              <a:rPr b="1" lang="en-US"/>
              <a:t>geospatial data?</a:t>
            </a:r>
            <a:endParaRPr b="1"/>
          </a:p>
        </p:txBody>
      </p:sp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12632100" y="8143888"/>
            <a:ext cx="103155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Cracking the Rubik’s Cube dashboard </a:t>
            </a:r>
            <a:r>
              <a:rPr lang="en-US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(link)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91" name="Google Shape;291;p40"/>
          <p:cNvPicPr preferRelativeResize="0"/>
          <p:nvPr/>
        </p:nvPicPr>
        <p:blipFill rotWithShape="1">
          <a:blip r:embed="rId5">
            <a:alphaModFix/>
          </a:blip>
          <a:srcRect b="58373" l="1758" r="0" t="0"/>
          <a:stretch/>
        </p:blipFill>
        <p:spPr>
          <a:xfrm>
            <a:off x="2428200" y="7181450"/>
            <a:ext cx="11194499" cy="337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7"/>
          <p:cNvSpPr txBox="1"/>
          <p:nvPr>
            <p:ph type="title"/>
          </p:nvPr>
        </p:nvSpPr>
        <p:spPr>
          <a:xfrm>
            <a:off x="831200" y="1056872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Exercise 11</a:t>
            </a:r>
            <a:endParaRPr/>
          </a:p>
        </p:txBody>
      </p:sp>
      <p:sp>
        <p:nvSpPr>
          <p:cNvPr id="573" name="Google Shape;573;p6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8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Module completion checklist</a:t>
            </a:r>
            <a:endParaRPr/>
          </a:p>
        </p:txBody>
      </p:sp>
      <p:sp>
        <p:nvSpPr>
          <p:cNvPr id="580" name="Google Shape;580;p6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581" name="Google Shape;581;p68"/>
          <p:cNvGraphicFramePr/>
          <p:nvPr/>
        </p:nvGraphicFramePr>
        <p:xfrm>
          <a:off x="3996250" y="3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{FA8C00DA-27F2-4856-A0E6-A0C5BCB4A2EF}</a:tableStyleId>
              </a:tblPr>
              <a:tblGrid>
                <a:gridCol w="11225350"/>
                <a:gridCol w="4585100"/>
              </a:tblGrid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Objective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Introduce the concept of geospatial visualization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geospatial visualization for given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Identify and correct errors to facilitate proper joining with geospatial data  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rgbClr val="26114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Introduce the concept of Dashboards</a:t>
                      </a:r>
                      <a:endParaRPr sz="3600" u="none" cap="none" strike="noStrike">
                        <a:solidFill>
                          <a:srgbClr val="26114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2E2"/>
                    </a:solidFill>
                  </a:tcPr>
                </a:tc>
              </a:tr>
              <a:tr h="48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rgbClr val="26114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Combine previously created visualizations into Dashboard</a:t>
                      </a:r>
                      <a:endParaRPr sz="3600" u="none" cap="none" strike="noStrike">
                        <a:solidFill>
                          <a:srgbClr val="26114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582" name="Google Shape;58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0400" y="4189971"/>
            <a:ext cx="517524" cy="5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0400" y="5290821"/>
            <a:ext cx="517524" cy="5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0400" y="6659446"/>
            <a:ext cx="517524" cy="5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9"/>
          <p:cNvSpPr txBox="1"/>
          <p:nvPr>
            <p:ph type="title"/>
          </p:nvPr>
        </p:nvSpPr>
        <p:spPr>
          <a:xfrm>
            <a:off x="1819152" y="5855656"/>
            <a:ext cx="17075100" cy="15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End of Part 11</a:t>
            </a:r>
            <a:endParaRPr/>
          </a:p>
        </p:txBody>
      </p:sp>
      <p:sp>
        <p:nvSpPr>
          <p:cNvPr id="591" name="Google Shape;591;p6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Module completion checklist</a:t>
            </a:r>
            <a:endParaRPr/>
          </a:p>
        </p:txBody>
      </p:sp>
      <p:sp>
        <p:nvSpPr>
          <p:cNvPr id="298" name="Google Shape;298;p4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99" name="Google Shape;299;p41"/>
          <p:cNvGraphicFramePr/>
          <p:nvPr/>
        </p:nvGraphicFramePr>
        <p:xfrm>
          <a:off x="3996250" y="3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{FA8C00DA-27F2-4856-A0E6-A0C5BCB4A2EF}</a:tableStyleId>
              </a:tblPr>
              <a:tblGrid>
                <a:gridCol w="11225350"/>
                <a:gridCol w="4585100"/>
              </a:tblGrid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Objective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Introduce the concept of geospatial visualization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geospatial visualization for given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Identify and correct errors to facilitate proper joining with geospatial data  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rgbClr val="26114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Introduce the concept of Dashboards</a:t>
                      </a:r>
                      <a:endParaRPr sz="3600" u="none" cap="none" strike="noStrike">
                        <a:solidFill>
                          <a:srgbClr val="26114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2E2"/>
                    </a:solidFill>
                  </a:tcPr>
                </a:tc>
              </a:tr>
              <a:tr h="48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rgbClr val="26114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Combine previously created visualizations into Dashboard</a:t>
                      </a:r>
                      <a:endParaRPr sz="3600" u="none" cap="none" strike="noStrike">
                        <a:solidFill>
                          <a:srgbClr val="26114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611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>
            <p:ph idx="1" type="body"/>
          </p:nvPr>
        </p:nvSpPr>
        <p:spPr>
          <a:xfrm>
            <a:off x="831200" y="3073275"/>
            <a:ext cx="133521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Spatial data is a prevalent data type, and can be especially useful with financial and economic data.</a:t>
            </a:r>
            <a:br>
              <a:rPr lang="en-US"/>
            </a:b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Visualizing spatial data can uncover interaction between economic variables and geographic locations.</a:t>
            </a:r>
            <a:br>
              <a:rPr lang="en-US"/>
            </a:b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Can you think of any such interactions with data you work with?</a:t>
            </a:r>
            <a:endParaRPr/>
          </a:p>
        </p:txBody>
      </p:sp>
      <p:sp>
        <p:nvSpPr>
          <p:cNvPr id="306" name="Google Shape;306;p42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Why is mapping useful?</a:t>
            </a:r>
            <a:endParaRPr/>
          </a:p>
        </p:txBody>
      </p:sp>
      <p:sp>
        <p:nvSpPr>
          <p:cNvPr id="307" name="Google Shape;307;p42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8" name="Google Shape;308;p42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9" name="Google Shape;30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38175" y="4167192"/>
            <a:ext cx="4095750" cy="53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100"/>
              <a:buChar char="●"/>
            </a:pPr>
            <a:r>
              <a:rPr b="1" lang="en-US" sz="4100"/>
              <a:t>Geospatial visualization</a:t>
            </a:r>
            <a:r>
              <a:rPr lang="en-US" sz="4100"/>
              <a:t> is one of the most compelling uses for Tableau.</a:t>
            </a:r>
            <a:endParaRPr sz="4100"/>
          </a:p>
          <a:p>
            <a:pPr indent="0" lvl="0" marL="914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 sz="4100"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100"/>
              <a:buChar char="●"/>
            </a:pPr>
            <a:r>
              <a:rPr lang="en-US" sz="4100"/>
              <a:t>Tableau makes mapping convenient by offering ready-made map types and plugins.</a:t>
            </a:r>
            <a:endParaRPr sz="4100"/>
          </a:p>
          <a:p>
            <a:pPr indent="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 sz="4100"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100"/>
              <a:buChar char="●"/>
            </a:pPr>
            <a:r>
              <a:rPr lang="en-US" sz="4100"/>
              <a:t>Custom mapping capacity </a:t>
            </a:r>
            <a:endParaRPr sz="4100"/>
          </a:p>
          <a:p>
            <a:pPr indent="-488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Char char="○"/>
            </a:pPr>
            <a:r>
              <a:rPr lang="en-US" sz="4100"/>
              <a:t>Makes mapping custom regions possible. </a:t>
            </a:r>
            <a:endParaRPr sz="4100"/>
          </a:p>
          <a:p>
            <a:pPr indent="-488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Char char="○"/>
            </a:pPr>
            <a:r>
              <a:rPr lang="en-US" sz="4100"/>
              <a:t>Allows custom backgrounds and coordinates. </a:t>
            </a:r>
            <a:endParaRPr sz="4100"/>
          </a:p>
          <a:p>
            <a:pPr indent="-4889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Char char="■"/>
            </a:pPr>
            <a:r>
              <a:rPr i="1" lang="en-US" sz="4100"/>
              <a:t>You could map spots on the sun or annotate regions of the brain.</a:t>
            </a:r>
            <a:endParaRPr i="1" sz="4100"/>
          </a:p>
          <a:p>
            <a:pPr indent="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 sz="4100"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100"/>
              <a:buChar char="●"/>
            </a:pPr>
            <a:r>
              <a:rPr lang="en-US" sz="4100"/>
              <a:t>Tableau mapping can be extended through connections to more advanced tools, like Mapbox.</a:t>
            </a:r>
            <a:endParaRPr sz="4100"/>
          </a:p>
        </p:txBody>
      </p:sp>
      <p:sp>
        <p:nvSpPr>
          <p:cNvPr id="316" name="Google Shape;316;p43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Mapping in Tableau</a:t>
            </a:r>
            <a:endParaRPr/>
          </a:p>
        </p:txBody>
      </p:sp>
      <p:sp>
        <p:nvSpPr>
          <p:cNvPr id="317" name="Google Shape;317;p43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p43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Some examples of where one would use maps include: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Obesity rates plotted across the US. 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Crime events in Washington DC.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Campaign contributions by district in NYC.</a:t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You can see more examples of </a:t>
            </a:r>
            <a:r>
              <a:rPr b="1" lang="en-US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Tableau maps</a:t>
            </a:r>
            <a:r>
              <a:rPr lang="en-US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(link).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25" name="Google Shape;325;p44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Geospatial visualization</a:t>
            </a:r>
            <a:endParaRPr/>
          </a:p>
        </p:txBody>
      </p:sp>
      <p:sp>
        <p:nvSpPr>
          <p:cNvPr id="326" name="Google Shape;326;p44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7" name="Google Shape;327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69625" y="2635237"/>
            <a:ext cx="9554410" cy="48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978976" y="7983250"/>
            <a:ext cx="5488099" cy="43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844275" y="7983250"/>
            <a:ext cx="3019455" cy="420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Tableau automatically recognizes data that naturally has coordinates, like countries, cities, counties, etc.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For these data it </a:t>
            </a:r>
            <a:r>
              <a:rPr b="1" lang="en-US"/>
              <a:t>automatically generates longitude and latitude coordinates</a:t>
            </a:r>
            <a:r>
              <a:rPr lang="en-US"/>
              <a:t> as measures.</a:t>
            </a:r>
            <a:endParaRPr/>
          </a:p>
        </p:txBody>
      </p:sp>
      <p:sp>
        <p:nvSpPr>
          <p:cNvPr id="336" name="Google Shape;336;p45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Automatic coordinate generation</a:t>
            </a:r>
            <a:endParaRPr/>
          </a:p>
        </p:txBody>
      </p:sp>
      <p:sp>
        <p:nvSpPr>
          <p:cNvPr id="337" name="Google Shape;337;p4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8" name="Google Shape;338;p45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39" name="Google Shape;33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00150" y="3541149"/>
            <a:ext cx="9003149" cy="600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In the next few modules, we will be creating more elaborate visualizations.</a:t>
            </a:r>
            <a:br>
              <a:rPr lang="en-US"/>
            </a:b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We will see a lot of different insights from the data as we learn more in Tableau.</a:t>
            </a:r>
            <a:br>
              <a:rPr lang="en-US"/>
            </a:b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b="1" lang="en-US"/>
              <a:t>Make sure to save all your classwork</a:t>
            </a:r>
            <a:r>
              <a:rPr lang="en-US"/>
              <a:t> (including Exercises), because we will be putting it all together at the end of the unit to create a story.</a:t>
            </a:r>
            <a:endParaRPr/>
          </a:p>
        </p:txBody>
      </p:sp>
      <p:sp>
        <p:nvSpPr>
          <p:cNvPr id="346" name="Google Shape;346;p4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7" name="Google Shape;347;p46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Reminder: save your work!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Training layouts">
  <a:themeElements>
    <a:clrScheme name="Simple Light">
      <a:dk1>
        <a:srgbClr val="261144"/>
      </a:dk1>
      <a:lt1>
        <a:srgbClr val="FFFFFF"/>
      </a:lt1>
      <a:dk2>
        <a:srgbClr val="422B72"/>
      </a:dk2>
      <a:lt2>
        <a:srgbClr val="F4F4F4"/>
      </a:lt2>
      <a:accent1>
        <a:srgbClr val="FF350F"/>
      </a:accent1>
      <a:accent2>
        <a:srgbClr val="E02500"/>
      </a:accent2>
      <a:accent3>
        <a:srgbClr val="FFED3D"/>
      </a:accent3>
      <a:accent4>
        <a:srgbClr val="FFE9E5"/>
      </a:accent4>
      <a:accent5>
        <a:srgbClr val="845BA3"/>
      </a:accent5>
      <a:accent6>
        <a:srgbClr val="E2E2E2"/>
      </a:accent6>
      <a:hlink>
        <a:srgbClr val="FF350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